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ed Hat Display"/>
      <p:regular r:id="rId21"/>
      <p:bold r:id="rId22"/>
      <p:italic r:id="rId23"/>
      <p:boldItalic r:id="rId24"/>
    </p:embeddedFont>
    <p:embeddedFont>
      <p:font typeface="Red Hat Text"/>
      <p:regular r:id="rId25"/>
      <p:bold r:id="rId26"/>
      <p:italic r:id="rId27"/>
      <p:boldItalic r:id="rId28"/>
    </p:embeddedFont>
    <p:embeddedFont>
      <p:font typeface="Red Hat Display ExtraBold"/>
      <p:bold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edHatDisplay-bold.fntdata"/><Relationship Id="rId21" Type="http://schemas.openxmlformats.org/officeDocument/2006/relationships/font" Target="fonts/RedHatDisplay-regular.fntdata"/><Relationship Id="rId24" Type="http://schemas.openxmlformats.org/officeDocument/2006/relationships/font" Target="fonts/RedHatDisplay-boldItalic.fntdata"/><Relationship Id="rId23" Type="http://schemas.openxmlformats.org/officeDocument/2006/relationships/font" Target="fonts/RedHatDisplay-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edHatText-bold.fntdata"/><Relationship Id="rId25" Type="http://schemas.openxmlformats.org/officeDocument/2006/relationships/font" Target="fonts/RedHatText-regular.fntdata"/><Relationship Id="rId28" Type="http://schemas.openxmlformats.org/officeDocument/2006/relationships/font" Target="fonts/RedHatText-boldItalic.fntdata"/><Relationship Id="rId27" Type="http://schemas.openxmlformats.org/officeDocument/2006/relationships/font" Target="fonts/RedHatText-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edHatDisplayExtraBold-bold.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RedHatDisplayExtraBold-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227372445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227372445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22737244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22737244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25818abe30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25818abe30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227372445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227372445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25818abe30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25818abe30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2176645dd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2176645dd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25818abe3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125818abe3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2de51344c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2de51344c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25818abe3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25818abe3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2de51344c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2de51344c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2de51344c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2de51344c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2de51344c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2de51344c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25818abe3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25818abe3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25818abe30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25818abe3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24.png"/><Relationship Id="rId9" Type="http://schemas.openxmlformats.org/officeDocument/2006/relationships/image" Target="../media/image36.png"/><Relationship Id="rId5" Type="http://schemas.openxmlformats.org/officeDocument/2006/relationships/image" Target="../media/image1.png"/><Relationship Id="rId6" Type="http://schemas.openxmlformats.org/officeDocument/2006/relationships/image" Target="../media/image21.png"/><Relationship Id="rId7" Type="http://schemas.openxmlformats.org/officeDocument/2006/relationships/image" Target="../media/image25.png"/><Relationship Id="rId8" Type="http://schemas.openxmlformats.org/officeDocument/2006/relationships/image" Target="../media/image3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24.png"/><Relationship Id="rId9" Type="http://schemas.openxmlformats.org/officeDocument/2006/relationships/image" Target="../media/image27.png"/><Relationship Id="rId5" Type="http://schemas.openxmlformats.org/officeDocument/2006/relationships/image" Target="../media/image1.png"/><Relationship Id="rId6" Type="http://schemas.openxmlformats.org/officeDocument/2006/relationships/image" Target="../media/image21.png"/><Relationship Id="rId7" Type="http://schemas.openxmlformats.org/officeDocument/2006/relationships/image" Target="../media/image25.png"/><Relationship Id="rId8"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3.png"/><Relationship Id="rId6" Type="http://schemas.openxmlformats.org/officeDocument/2006/relationships/image" Target="../media/image29.png"/><Relationship Id="rId7"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37.png"/><Relationship Id="rId6" Type="http://schemas.openxmlformats.org/officeDocument/2006/relationships/image" Target="../media/image29.png"/><Relationship Id="rId7"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34.png"/><Relationship Id="rId6" Type="http://schemas.openxmlformats.org/officeDocument/2006/relationships/image" Target="../media/image13.png"/><Relationship Id="rId7"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26.png"/><Relationship Id="rId5"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13.png"/><Relationship Id="rId6"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13.png"/><Relationship Id="rId6"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5.png"/></Relationships>
</file>

<file path=ppt/slides/_rels/slide7.xml.rels><?xml version="1.0" encoding="UTF-8" standalone="yes"?><Relationships xmlns="http://schemas.openxmlformats.org/package/2006/relationships"><Relationship Id="rId11" Type="http://schemas.openxmlformats.org/officeDocument/2006/relationships/image" Target="../media/image4.png"/><Relationship Id="rId10" Type="http://schemas.openxmlformats.org/officeDocument/2006/relationships/image" Target="../media/image17.png"/><Relationship Id="rId13" Type="http://schemas.openxmlformats.org/officeDocument/2006/relationships/image" Target="../media/image6.png"/><Relationship Id="rId12"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9.png"/><Relationship Id="rId14" Type="http://schemas.openxmlformats.org/officeDocument/2006/relationships/image" Target="../media/image20.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7.png"/><Relationship Id="rId8"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19.png"/><Relationship Id="rId6" Type="http://schemas.openxmlformats.org/officeDocument/2006/relationships/image" Target="../media/image22.png"/><Relationship Id="rId7"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24.png"/><Relationship Id="rId5" Type="http://schemas.openxmlformats.org/officeDocument/2006/relationships/image" Target="../media/image1.png"/><Relationship Id="rId6" Type="http://schemas.openxmlformats.org/officeDocument/2006/relationships/image" Target="../media/image33.png"/><Relationship Id="rId7" Type="http://schemas.openxmlformats.org/officeDocument/2006/relationships/image" Target="../media/image21.png"/><Relationship Id="rId8"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56" name="Google Shape;56;p13"/>
          <p:cNvPicPr preferRelativeResize="0"/>
          <p:nvPr/>
        </p:nvPicPr>
        <p:blipFill>
          <a:blip r:embed="rId3">
            <a:alphaModFix/>
          </a:blip>
          <a:stretch>
            <a:fillRect/>
          </a:stretch>
        </p:blipFill>
        <p:spPr>
          <a:xfrm>
            <a:off x="0" y="0"/>
            <a:ext cx="9143998" cy="5143500"/>
          </a:xfrm>
          <a:prstGeom prst="rect">
            <a:avLst/>
          </a:prstGeom>
          <a:noFill/>
          <a:ln>
            <a:noFill/>
          </a:ln>
        </p:spPr>
      </p:pic>
      <p:sp>
        <p:nvSpPr>
          <p:cNvPr id="57" name="Google Shape;57;p13"/>
          <p:cNvSpPr txBox="1"/>
          <p:nvPr/>
        </p:nvSpPr>
        <p:spPr>
          <a:xfrm>
            <a:off x="214250" y="4059475"/>
            <a:ext cx="80556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rgbClr val="FFFFFF"/>
                </a:solidFill>
                <a:latin typeface="Red Hat Text"/>
                <a:ea typeface="Red Hat Text"/>
                <a:cs typeface="Red Hat Text"/>
                <a:sym typeface="Red Hat Text"/>
              </a:rPr>
              <a:t>Giveth is rewarding and empowering those who give to projects, to society, and to the world! </a:t>
            </a:r>
            <a:endParaRPr b="1" sz="1300">
              <a:solidFill>
                <a:srgbClr val="FFFFFF"/>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lang="en" sz="1300">
                <a:solidFill>
                  <a:srgbClr val="FFFFFF"/>
                </a:solidFill>
                <a:latin typeface="Red Hat Text"/>
                <a:ea typeface="Red Hat Text"/>
                <a:cs typeface="Red Hat Text"/>
                <a:sym typeface="Red Hat Text"/>
              </a:rPr>
              <a:t>with zero added fees</a:t>
            </a:r>
            <a:endParaRPr sz="13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1" name="Shape 191"/>
        <p:cNvGrpSpPr/>
        <p:nvPr/>
      </p:nvGrpSpPr>
      <p:grpSpPr>
        <a:xfrm>
          <a:off x="0" y="0"/>
          <a:ext cx="0" cy="0"/>
          <a:chOff x="0" y="0"/>
          <a:chExt cx="0" cy="0"/>
        </a:xfrm>
      </p:grpSpPr>
      <p:pic>
        <p:nvPicPr>
          <p:cNvPr id="192" name="Google Shape;192;p22"/>
          <p:cNvPicPr preferRelativeResize="0"/>
          <p:nvPr/>
        </p:nvPicPr>
        <p:blipFill>
          <a:blip r:embed="rId3">
            <a:alphaModFix/>
          </a:blip>
          <a:stretch>
            <a:fillRect/>
          </a:stretch>
        </p:blipFill>
        <p:spPr>
          <a:xfrm>
            <a:off x="3965" y="0"/>
            <a:ext cx="9136072" cy="5143501"/>
          </a:xfrm>
          <a:prstGeom prst="rect">
            <a:avLst/>
          </a:prstGeom>
          <a:noFill/>
          <a:ln>
            <a:noFill/>
          </a:ln>
        </p:spPr>
      </p:pic>
      <p:pic>
        <p:nvPicPr>
          <p:cNvPr id="193" name="Google Shape;193;p22"/>
          <p:cNvPicPr preferRelativeResize="0"/>
          <p:nvPr/>
        </p:nvPicPr>
        <p:blipFill>
          <a:blip r:embed="rId4">
            <a:alphaModFix/>
          </a:blip>
          <a:stretch>
            <a:fillRect/>
          </a:stretch>
        </p:blipFill>
        <p:spPr>
          <a:xfrm>
            <a:off x="4302825" y="1664575"/>
            <a:ext cx="4837202" cy="3443676"/>
          </a:xfrm>
          <a:prstGeom prst="rect">
            <a:avLst/>
          </a:prstGeom>
          <a:noFill/>
          <a:ln>
            <a:noFill/>
          </a:ln>
        </p:spPr>
      </p:pic>
      <p:pic>
        <p:nvPicPr>
          <p:cNvPr id="194" name="Google Shape;194;p22"/>
          <p:cNvPicPr preferRelativeResize="0"/>
          <p:nvPr/>
        </p:nvPicPr>
        <p:blipFill rotWithShape="1">
          <a:blip r:embed="rId5">
            <a:alphaModFix/>
          </a:blip>
          <a:srcRect b="0" l="0" r="68147" t="0"/>
          <a:stretch/>
        </p:blipFill>
        <p:spPr>
          <a:xfrm>
            <a:off x="8645000" y="4636500"/>
            <a:ext cx="364926" cy="365750"/>
          </a:xfrm>
          <a:prstGeom prst="rect">
            <a:avLst/>
          </a:prstGeom>
          <a:noFill/>
          <a:ln>
            <a:noFill/>
          </a:ln>
        </p:spPr>
      </p:pic>
      <p:sp>
        <p:nvSpPr>
          <p:cNvPr id="195" name="Google Shape;195;p22"/>
          <p:cNvSpPr txBox="1"/>
          <p:nvPr/>
        </p:nvSpPr>
        <p:spPr>
          <a:xfrm>
            <a:off x="1222000" y="546050"/>
            <a:ext cx="6560700" cy="102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720">
                <a:solidFill>
                  <a:schemeClr val="lt1"/>
                </a:solidFill>
                <a:latin typeface="Red Hat Display"/>
                <a:ea typeface="Red Hat Display"/>
                <a:cs typeface="Red Hat Display"/>
                <a:sym typeface="Red Hat Display"/>
              </a:rPr>
              <a:t>Giveth Angel Vault would create a MASSIVE buy wall on Univ3</a:t>
            </a:r>
            <a:endParaRPr b="1" sz="2720">
              <a:solidFill>
                <a:schemeClr val="lt1"/>
              </a:solidFill>
              <a:latin typeface="Red Hat Display"/>
              <a:ea typeface="Red Hat Display"/>
              <a:cs typeface="Red Hat Display"/>
              <a:sym typeface="Red Hat Display"/>
            </a:endParaRPr>
          </a:p>
        </p:txBody>
      </p:sp>
      <p:sp>
        <p:nvSpPr>
          <p:cNvPr id="196" name="Google Shape;196;p22"/>
          <p:cNvSpPr txBox="1"/>
          <p:nvPr>
            <p:ph idx="1" type="body"/>
          </p:nvPr>
        </p:nvSpPr>
        <p:spPr>
          <a:xfrm>
            <a:off x="1439050" y="1568150"/>
            <a:ext cx="6126600" cy="12621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200">
                <a:solidFill>
                  <a:schemeClr val="lt1"/>
                </a:solidFill>
                <a:latin typeface="Red Hat Display"/>
                <a:ea typeface="Red Hat Display"/>
                <a:cs typeface="Red Hat Display"/>
                <a:sym typeface="Red Hat Display"/>
              </a:rPr>
              <a:t>Benefits for Giveth: Launching oneGIV stablecoin in the Angel Vault will </a:t>
            </a:r>
            <a:r>
              <a:rPr b="1" lang="en" sz="1200">
                <a:solidFill>
                  <a:srgbClr val="FED670"/>
                </a:solidFill>
                <a:latin typeface="Red Hat Display"/>
                <a:ea typeface="Red Hat Display"/>
                <a:cs typeface="Red Hat Display"/>
                <a:sym typeface="Red Hat Display"/>
              </a:rPr>
              <a:t>create a massive buy-wall which supports GIV token price.</a:t>
            </a:r>
            <a:r>
              <a:rPr lang="en" sz="1200">
                <a:solidFill>
                  <a:schemeClr val="lt1"/>
                </a:solidFill>
                <a:latin typeface="Red Hat Display"/>
                <a:ea typeface="Red Hat Display"/>
                <a:cs typeface="Red Hat Display"/>
                <a:sym typeface="Red Hat Display"/>
              </a:rPr>
              <a:t> This will also help with market-wide volatility and cap the impact of market down pressure, but capitalize on the up market. One example of this practice is FUSE:</a:t>
            </a:r>
            <a:endParaRPr sz="1200">
              <a:solidFill>
                <a:schemeClr val="lt1"/>
              </a:solidFill>
              <a:latin typeface="Red Hat Display"/>
              <a:ea typeface="Red Hat Display"/>
              <a:cs typeface="Red Hat Display"/>
              <a:sym typeface="Red Hat Display"/>
            </a:endParaRPr>
          </a:p>
        </p:txBody>
      </p:sp>
      <p:sp>
        <p:nvSpPr>
          <p:cNvPr id="197" name="Google Shape;197;p22"/>
          <p:cNvSpPr txBox="1"/>
          <p:nvPr/>
        </p:nvSpPr>
        <p:spPr>
          <a:xfrm>
            <a:off x="582475" y="2924713"/>
            <a:ext cx="2121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FED670"/>
                </a:solidFill>
                <a:latin typeface="Red Hat Display"/>
                <a:ea typeface="Red Hat Display"/>
                <a:cs typeface="Red Hat Display"/>
                <a:sym typeface="Red Hat Display"/>
              </a:rPr>
              <a:t>Angel Vaults</a:t>
            </a:r>
            <a:r>
              <a:rPr lang="en" sz="1200">
                <a:solidFill>
                  <a:schemeClr val="lt1"/>
                </a:solidFill>
                <a:latin typeface="Red Hat Display"/>
                <a:ea typeface="Red Hat Display"/>
                <a:cs typeface="Red Hat Display"/>
                <a:sym typeface="Red Hat Display"/>
              </a:rPr>
              <a:t> provide protection against price declines while providing high income.</a:t>
            </a:r>
            <a:endParaRPr sz="1200">
              <a:solidFill>
                <a:schemeClr val="lt1"/>
              </a:solidFill>
              <a:latin typeface="Red Hat Display"/>
              <a:ea typeface="Red Hat Display"/>
              <a:cs typeface="Red Hat Display"/>
              <a:sym typeface="Red Hat Display"/>
            </a:endParaRPr>
          </a:p>
        </p:txBody>
      </p:sp>
      <p:pic>
        <p:nvPicPr>
          <p:cNvPr id="198" name="Google Shape;198;p22"/>
          <p:cNvPicPr preferRelativeResize="0"/>
          <p:nvPr/>
        </p:nvPicPr>
        <p:blipFill>
          <a:blip r:embed="rId6">
            <a:alphaModFix/>
          </a:blip>
          <a:stretch>
            <a:fillRect/>
          </a:stretch>
        </p:blipFill>
        <p:spPr>
          <a:xfrm>
            <a:off x="7515198" y="1210425"/>
            <a:ext cx="1628799" cy="1532500"/>
          </a:xfrm>
          <a:prstGeom prst="rect">
            <a:avLst/>
          </a:prstGeom>
          <a:noFill/>
          <a:ln>
            <a:noFill/>
          </a:ln>
        </p:spPr>
      </p:pic>
      <p:pic>
        <p:nvPicPr>
          <p:cNvPr id="199" name="Google Shape;199;p22"/>
          <p:cNvPicPr preferRelativeResize="0"/>
          <p:nvPr/>
        </p:nvPicPr>
        <p:blipFill rotWithShape="1">
          <a:blip r:embed="rId7">
            <a:alphaModFix/>
          </a:blip>
          <a:srcRect b="13096" l="0" r="0" t="0"/>
          <a:stretch/>
        </p:blipFill>
        <p:spPr>
          <a:xfrm>
            <a:off x="1873475" y="4007350"/>
            <a:ext cx="634826" cy="1136150"/>
          </a:xfrm>
          <a:prstGeom prst="rect">
            <a:avLst/>
          </a:prstGeom>
          <a:noFill/>
          <a:ln>
            <a:noFill/>
          </a:ln>
        </p:spPr>
      </p:pic>
      <p:pic>
        <p:nvPicPr>
          <p:cNvPr id="200" name="Google Shape;200;p22"/>
          <p:cNvPicPr preferRelativeResize="0"/>
          <p:nvPr/>
        </p:nvPicPr>
        <p:blipFill>
          <a:blip r:embed="rId8">
            <a:alphaModFix/>
          </a:blip>
          <a:stretch>
            <a:fillRect/>
          </a:stretch>
        </p:blipFill>
        <p:spPr>
          <a:xfrm>
            <a:off x="2762942" y="2742925"/>
            <a:ext cx="2801365" cy="2162450"/>
          </a:xfrm>
          <a:prstGeom prst="rect">
            <a:avLst/>
          </a:prstGeom>
          <a:noFill/>
          <a:ln>
            <a:noFill/>
          </a:ln>
        </p:spPr>
      </p:pic>
      <p:pic>
        <p:nvPicPr>
          <p:cNvPr id="201" name="Google Shape;201;p22"/>
          <p:cNvPicPr preferRelativeResize="0"/>
          <p:nvPr/>
        </p:nvPicPr>
        <p:blipFill>
          <a:blip r:embed="rId9">
            <a:alphaModFix/>
          </a:blip>
          <a:stretch>
            <a:fillRect/>
          </a:stretch>
        </p:blipFill>
        <p:spPr>
          <a:xfrm>
            <a:off x="5564314" y="2742925"/>
            <a:ext cx="2826050" cy="2162450"/>
          </a:xfrm>
          <a:prstGeom prst="rect">
            <a:avLst/>
          </a:prstGeom>
          <a:noFill/>
          <a:ln>
            <a:noFill/>
          </a:ln>
        </p:spPr>
      </p:pic>
      <p:sp>
        <p:nvSpPr>
          <p:cNvPr id="202" name="Google Shape;202;p22"/>
          <p:cNvSpPr txBox="1"/>
          <p:nvPr/>
        </p:nvSpPr>
        <p:spPr>
          <a:xfrm>
            <a:off x="3048000" y="3162300"/>
            <a:ext cx="1866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E69138"/>
                </a:solidFill>
              </a:rPr>
              <a:t>Before Angel Vault 12/30/2021</a:t>
            </a:r>
            <a:endParaRPr b="1" sz="900">
              <a:solidFill>
                <a:srgbClr val="E69138"/>
              </a:solidFill>
            </a:endParaRPr>
          </a:p>
        </p:txBody>
      </p:sp>
      <p:sp>
        <p:nvSpPr>
          <p:cNvPr id="203" name="Google Shape;203;p22"/>
          <p:cNvSpPr txBox="1"/>
          <p:nvPr/>
        </p:nvSpPr>
        <p:spPr>
          <a:xfrm>
            <a:off x="5867600" y="3162300"/>
            <a:ext cx="1866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6AA84F"/>
                </a:solidFill>
              </a:rPr>
              <a:t>After</a:t>
            </a:r>
            <a:r>
              <a:rPr b="1" lang="en" sz="900">
                <a:solidFill>
                  <a:srgbClr val="6AA84F"/>
                </a:solidFill>
              </a:rPr>
              <a:t> Angel Vault 12/30/2021+</a:t>
            </a:r>
            <a:endParaRPr b="1" sz="900">
              <a:solidFill>
                <a:srgbClr val="6AA84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7" name="Shape 207"/>
        <p:cNvGrpSpPr/>
        <p:nvPr/>
      </p:nvGrpSpPr>
      <p:grpSpPr>
        <a:xfrm>
          <a:off x="0" y="0"/>
          <a:ext cx="0" cy="0"/>
          <a:chOff x="0" y="0"/>
          <a:chExt cx="0" cy="0"/>
        </a:xfrm>
      </p:grpSpPr>
      <p:pic>
        <p:nvPicPr>
          <p:cNvPr id="208" name="Google Shape;208;p23"/>
          <p:cNvPicPr preferRelativeResize="0"/>
          <p:nvPr/>
        </p:nvPicPr>
        <p:blipFill>
          <a:blip r:embed="rId3">
            <a:alphaModFix/>
          </a:blip>
          <a:stretch>
            <a:fillRect/>
          </a:stretch>
        </p:blipFill>
        <p:spPr>
          <a:xfrm>
            <a:off x="3965" y="0"/>
            <a:ext cx="9136072" cy="5143501"/>
          </a:xfrm>
          <a:prstGeom prst="rect">
            <a:avLst/>
          </a:prstGeom>
          <a:noFill/>
          <a:ln>
            <a:noFill/>
          </a:ln>
        </p:spPr>
      </p:pic>
      <p:pic>
        <p:nvPicPr>
          <p:cNvPr id="209" name="Google Shape;209;p23"/>
          <p:cNvPicPr preferRelativeResize="0"/>
          <p:nvPr/>
        </p:nvPicPr>
        <p:blipFill>
          <a:blip r:embed="rId4">
            <a:alphaModFix/>
          </a:blip>
          <a:stretch>
            <a:fillRect/>
          </a:stretch>
        </p:blipFill>
        <p:spPr>
          <a:xfrm>
            <a:off x="4302825" y="1664575"/>
            <a:ext cx="4837202" cy="3443676"/>
          </a:xfrm>
          <a:prstGeom prst="rect">
            <a:avLst/>
          </a:prstGeom>
          <a:noFill/>
          <a:ln>
            <a:noFill/>
          </a:ln>
        </p:spPr>
      </p:pic>
      <p:pic>
        <p:nvPicPr>
          <p:cNvPr id="210" name="Google Shape;210;p23"/>
          <p:cNvPicPr preferRelativeResize="0"/>
          <p:nvPr/>
        </p:nvPicPr>
        <p:blipFill rotWithShape="1">
          <a:blip r:embed="rId5">
            <a:alphaModFix/>
          </a:blip>
          <a:srcRect b="0" l="0" r="68147" t="0"/>
          <a:stretch/>
        </p:blipFill>
        <p:spPr>
          <a:xfrm>
            <a:off x="8645000" y="4636500"/>
            <a:ext cx="364926" cy="365750"/>
          </a:xfrm>
          <a:prstGeom prst="rect">
            <a:avLst/>
          </a:prstGeom>
          <a:noFill/>
          <a:ln>
            <a:noFill/>
          </a:ln>
        </p:spPr>
      </p:pic>
      <p:sp>
        <p:nvSpPr>
          <p:cNvPr id="211" name="Google Shape;211;p23"/>
          <p:cNvSpPr txBox="1"/>
          <p:nvPr/>
        </p:nvSpPr>
        <p:spPr>
          <a:xfrm>
            <a:off x="1222000" y="546050"/>
            <a:ext cx="6560700" cy="102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720">
                <a:solidFill>
                  <a:schemeClr val="lt1"/>
                </a:solidFill>
                <a:latin typeface="Red Hat Display"/>
                <a:ea typeface="Red Hat Display"/>
                <a:cs typeface="Red Hat Display"/>
                <a:sym typeface="Red Hat Display"/>
              </a:rPr>
              <a:t>Angel Vault would protect against downward volatility</a:t>
            </a:r>
            <a:endParaRPr b="1" sz="2720">
              <a:solidFill>
                <a:schemeClr val="lt1"/>
              </a:solidFill>
              <a:latin typeface="Red Hat Display"/>
              <a:ea typeface="Red Hat Display"/>
              <a:cs typeface="Red Hat Display"/>
              <a:sym typeface="Red Hat Display"/>
            </a:endParaRPr>
          </a:p>
        </p:txBody>
      </p:sp>
      <p:sp>
        <p:nvSpPr>
          <p:cNvPr id="212" name="Google Shape;212;p23"/>
          <p:cNvSpPr txBox="1"/>
          <p:nvPr>
            <p:ph idx="1" type="body"/>
          </p:nvPr>
        </p:nvSpPr>
        <p:spPr>
          <a:xfrm>
            <a:off x="1439050" y="1568150"/>
            <a:ext cx="6126600" cy="12621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200">
                <a:solidFill>
                  <a:schemeClr val="lt1"/>
                </a:solidFill>
                <a:latin typeface="Red Hat Display"/>
                <a:ea typeface="Red Hat Display"/>
                <a:cs typeface="Red Hat Display"/>
                <a:sym typeface="Red Hat Display"/>
              </a:rPr>
              <a:t>In the first week after launching FUSE/oneFUSE vault, the price of $FUSE rose from $.28 to $1.60. It also provided stability to the prices during a large market crash.</a:t>
            </a:r>
            <a:endParaRPr sz="1200">
              <a:solidFill>
                <a:schemeClr val="lt1"/>
              </a:solidFill>
              <a:latin typeface="Red Hat Display"/>
              <a:ea typeface="Red Hat Display"/>
              <a:cs typeface="Red Hat Display"/>
              <a:sym typeface="Red Hat Display"/>
            </a:endParaRPr>
          </a:p>
        </p:txBody>
      </p:sp>
      <p:pic>
        <p:nvPicPr>
          <p:cNvPr id="213" name="Google Shape;213;p23"/>
          <p:cNvPicPr preferRelativeResize="0"/>
          <p:nvPr/>
        </p:nvPicPr>
        <p:blipFill>
          <a:blip r:embed="rId6">
            <a:alphaModFix/>
          </a:blip>
          <a:stretch>
            <a:fillRect/>
          </a:stretch>
        </p:blipFill>
        <p:spPr>
          <a:xfrm>
            <a:off x="7515198" y="1210425"/>
            <a:ext cx="1628799" cy="1532500"/>
          </a:xfrm>
          <a:prstGeom prst="rect">
            <a:avLst/>
          </a:prstGeom>
          <a:noFill/>
          <a:ln>
            <a:noFill/>
          </a:ln>
        </p:spPr>
      </p:pic>
      <p:pic>
        <p:nvPicPr>
          <p:cNvPr id="214" name="Google Shape;214;p23"/>
          <p:cNvPicPr preferRelativeResize="0"/>
          <p:nvPr/>
        </p:nvPicPr>
        <p:blipFill rotWithShape="1">
          <a:blip r:embed="rId7">
            <a:alphaModFix/>
          </a:blip>
          <a:srcRect b="13096" l="0" r="0" t="0"/>
          <a:stretch/>
        </p:blipFill>
        <p:spPr>
          <a:xfrm>
            <a:off x="654275" y="4007350"/>
            <a:ext cx="634826" cy="1136150"/>
          </a:xfrm>
          <a:prstGeom prst="rect">
            <a:avLst/>
          </a:prstGeom>
          <a:noFill/>
          <a:ln>
            <a:noFill/>
          </a:ln>
        </p:spPr>
      </p:pic>
      <p:pic>
        <p:nvPicPr>
          <p:cNvPr id="215" name="Google Shape;215;p23"/>
          <p:cNvPicPr preferRelativeResize="0"/>
          <p:nvPr/>
        </p:nvPicPr>
        <p:blipFill>
          <a:blip r:embed="rId8">
            <a:alphaModFix/>
          </a:blip>
          <a:stretch>
            <a:fillRect/>
          </a:stretch>
        </p:blipFill>
        <p:spPr>
          <a:xfrm>
            <a:off x="1657350" y="2194902"/>
            <a:ext cx="1994099" cy="2807351"/>
          </a:xfrm>
          <a:prstGeom prst="rect">
            <a:avLst/>
          </a:prstGeom>
          <a:noFill/>
          <a:ln>
            <a:noFill/>
          </a:ln>
        </p:spPr>
      </p:pic>
      <p:pic>
        <p:nvPicPr>
          <p:cNvPr id="216" name="Google Shape;216;p23"/>
          <p:cNvPicPr preferRelativeResize="0"/>
          <p:nvPr/>
        </p:nvPicPr>
        <p:blipFill>
          <a:blip r:embed="rId9">
            <a:alphaModFix/>
          </a:blip>
          <a:stretch>
            <a:fillRect/>
          </a:stretch>
        </p:blipFill>
        <p:spPr>
          <a:xfrm>
            <a:off x="3720773" y="3282173"/>
            <a:ext cx="3844873" cy="1720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0" name="Shape 220"/>
        <p:cNvGrpSpPr/>
        <p:nvPr/>
      </p:nvGrpSpPr>
      <p:grpSpPr>
        <a:xfrm>
          <a:off x="0" y="0"/>
          <a:ext cx="0" cy="0"/>
          <a:chOff x="0" y="0"/>
          <a:chExt cx="0" cy="0"/>
        </a:xfrm>
      </p:grpSpPr>
      <p:pic>
        <p:nvPicPr>
          <p:cNvPr id="221" name="Google Shape;221;p24"/>
          <p:cNvPicPr preferRelativeResize="0"/>
          <p:nvPr/>
        </p:nvPicPr>
        <p:blipFill>
          <a:blip r:embed="rId3">
            <a:alphaModFix/>
          </a:blip>
          <a:stretch>
            <a:fillRect/>
          </a:stretch>
        </p:blipFill>
        <p:spPr>
          <a:xfrm>
            <a:off x="3965" y="0"/>
            <a:ext cx="9136072" cy="5143501"/>
          </a:xfrm>
          <a:prstGeom prst="rect">
            <a:avLst/>
          </a:prstGeom>
          <a:noFill/>
          <a:ln>
            <a:noFill/>
          </a:ln>
        </p:spPr>
      </p:pic>
      <p:pic>
        <p:nvPicPr>
          <p:cNvPr id="222" name="Google Shape;222;p24"/>
          <p:cNvPicPr preferRelativeResize="0"/>
          <p:nvPr/>
        </p:nvPicPr>
        <p:blipFill rotWithShape="1">
          <a:blip r:embed="rId4">
            <a:alphaModFix/>
          </a:blip>
          <a:srcRect b="0" l="0" r="68147" t="0"/>
          <a:stretch/>
        </p:blipFill>
        <p:spPr>
          <a:xfrm>
            <a:off x="8645000" y="4636500"/>
            <a:ext cx="364926" cy="365750"/>
          </a:xfrm>
          <a:prstGeom prst="rect">
            <a:avLst/>
          </a:prstGeom>
          <a:noFill/>
          <a:ln>
            <a:noFill/>
          </a:ln>
        </p:spPr>
      </p:pic>
      <p:sp>
        <p:nvSpPr>
          <p:cNvPr id="223" name="Google Shape;223;p24"/>
          <p:cNvSpPr txBox="1"/>
          <p:nvPr>
            <p:ph type="title"/>
          </p:nvPr>
        </p:nvSpPr>
        <p:spPr>
          <a:xfrm>
            <a:off x="1566000" y="366150"/>
            <a:ext cx="5686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100"/>
              <a:buNone/>
            </a:pPr>
            <a:r>
              <a:rPr b="1" lang="en" sz="3020">
                <a:solidFill>
                  <a:srgbClr val="FED670"/>
                </a:solidFill>
                <a:latin typeface="Red Hat Display"/>
                <a:ea typeface="Red Hat Display"/>
                <a:cs typeface="Red Hat Display"/>
                <a:sym typeface="Red Hat Display"/>
              </a:rPr>
              <a:t>Giveth Angel Vault (example)</a:t>
            </a:r>
            <a:endParaRPr b="1" sz="3020">
              <a:solidFill>
                <a:srgbClr val="FED670"/>
              </a:solidFill>
              <a:latin typeface="Red Hat Display"/>
              <a:ea typeface="Red Hat Display"/>
              <a:cs typeface="Red Hat Display"/>
              <a:sym typeface="Red Hat Display"/>
            </a:endParaRPr>
          </a:p>
        </p:txBody>
      </p:sp>
      <p:sp>
        <p:nvSpPr>
          <p:cNvPr id="224" name="Google Shape;224;p24"/>
          <p:cNvSpPr txBox="1"/>
          <p:nvPr>
            <p:ph idx="1" type="body"/>
          </p:nvPr>
        </p:nvSpPr>
        <p:spPr>
          <a:xfrm>
            <a:off x="1645200" y="1117100"/>
            <a:ext cx="5607000" cy="9615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400">
                <a:solidFill>
                  <a:schemeClr val="lt1"/>
                </a:solidFill>
                <a:latin typeface="Red Hat Display"/>
                <a:ea typeface="Red Hat Display"/>
                <a:cs typeface="Red Hat Display"/>
                <a:sym typeface="Red Hat Display"/>
              </a:rPr>
              <a:t>An Angel Liquidity Vault is a Uniswap V3 liquidity management tool that allows crypto projects and DeFi users to earn better fees without having to manage their concentrated pool positions. </a:t>
            </a:r>
            <a:endParaRPr sz="1400">
              <a:solidFill>
                <a:schemeClr val="lt1"/>
              </a:solidFill>
              <a:latin typeface="Red Hat Display"/>
              <a:ea typeface="Red Hat Display"/>
              <a:cs typeface="Red Hat Display"/>
              <a:sym typeface="Red Hat Display"/>
            </a:endParaRPr>
          </a:p>
        </p:txBody>
      </p:sp>
      <p:pic>
        <p:nvPicPr>
          <p:cNvPr id="225" name="Google Shape;225;p24"/>
          <p:cNvPicPr preferRelativeResize="0"/>
          <p:nvPr/>
        </p:nvPicPr>
        <p:blipFill>
          <a:blip r:embed="rId5">
            <a:alphaModFix/>
          </a:blip>
          <a:stretch>
            <a:fillRect/>
          </a:stretch>
        </p:blipFill>
        <p:spPr>
          <a:xfrm>
            <a:off x="630425" y="2306125"/>
            <a:ext cx="4506075" cy="2553600"/>
          </a:xfrm>
          <a:prstGeom prst="rect">
            <a:avLst/>
          </a:prstGeom>
          <a:noFill/>
          <a:ln>
            <a:noFill/>
          </a:ln>
        </p:spPr>
      </p:pic>
      <p:sp>
        <p:nvSpPr>
          <p:cNvPr id="226" name="Google Shape;226;p24"/>
          <p:cNvSpPr txBox="1"/>
          <p:nvPr/>
        </p:nvSpPr>
        <p:spPr>
          <a:xfrm>
            <a:off x="5275325" y="2489425"/>
            <a:ext cx="3637800" cy="237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Example: Pairing stable token with their native token (ICHI-oneUNI case study). Where the red bar represents the spot price of the native crypto asset, and the tall blue bars to the left represent liquidity in the deposit token (stable asset) concentrated underneath the price as buy orders for the crypto asset. At and above the spot price, the Vault will place liquidity in the native asset as sell (take profit) orders.</a:t>
            </a:r>
            <a:br>
              <a:rPr lang="en" sz="1100">
                <a:solidFill>
                  <a:schemeClr val="lt1"/>
                </a:solidFill>
                <a:latin typeface="Red Hat Display"/>
                <a:ea typeface="Red Hat Display"/>
                <a:cs typeface="Red Hat Display"/>
                <a:sym typeface="Red Hat Display"/>
              </a:rPr>
            </a:br>
            <a:r>
              <a:rPr lang="en" sz="1100">
                <a:solidFill>
                  <a:schemeClr val="lt1"/>
                </a:solidFill>
                <a:latin typeface="Red Hat Display"/>
                <a:ea typeface="Red Hat Display"/>
                <a:cs typeface="Red Hat Display"/>
                <a:sym typeface="Red Hat Display"/>
              </a:rPr>
              <a:t>This purchase liquidity is managed by the Angel Vault protocol, protects against price declines, and earns high income. Selling 10% of circulating ICHI only has a -7% price impact</a:t>
            </a:r>
            <a:endParaRPr sz="11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t/>
            </a:r>
            <a:endParaRPr sz="1000">
              <a:solidFill>
                <a:srgbClr val="292929"/>
              </a:solidFill>
              <a:highlight>
                <a:srgbClr val="FFFFFF"/>
              </a:highlight>
            </a:endParaRPr>
          </a:p>
        </p:txBody>
      </p:sp>
      <p:pic>
        <p:nvPicPr>
          <p:cNvPr id="227" name="Google Shape;227;p24"/>
          <p:cNvPicPr preferRelativeResize="0"/>
          <p:nvPr/>
        </p:nvPicPr>
        <p:blipFill rotWithShape="1">
          <a:blip r:embed="rId6">
            <a:alphaModFix/>
          </a:blip>
          <a:srcRect b="0" l="31525" r="0" t="0"/>
          <a:stretch/>
        </p:blipFill>
        <p:spPr>
          <a:xfrm>
            <a:off x="0" y="1748650"/>
            <a:ext cx="1645198" cy="1646199"/>
          </a:xfrm>
          <a:prstGeom prst="rect">
            <a:avLst/>
          </a:prstGeom>
          <a:noFill/>
          <a:ln>
            <a:noFill/>
          </a:ln>
        </p:spPr>
      </p:pic>
      <p:pic>
        <p:nvPicPr>
          <p:cNvPr id="228" name="Google Shape;228;p24"/>
          <p:cNvPicPr preferRelativeResize="0"/>
          <p:nvPr/>
        </p:nvPicPr>
        <p:blipFill>
          <a:blip r:embed="rId7">
            <a:alphaModFix/>
          </a:blip>
          <a:stretch>
            <a:fillRect/>
          </a:stretch>
        </p:blipFill>
        <p:spPr>
          <a:xfrm>
            <a:off x="7791475" y="581300"/>
            <a:ext cx="1352526" cy="1558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2" name="Shape 232"/>
        <p:cNvGrpSpPr/>
        <p:nvPr/>
      </p:nvGrpSpPr>
      <p:grpSpPr>
        <a:xfrm>
          <a:off x="0" y="0"/>
          <a:ext cx="0" cy="0"/>
          <a:chOff x="0" y="0"/>
          <a:chExt cx="0" cy="0"/>
        </a:xfrm>
      </p:grpSpPr>
      <p:pic>
        <p:nvPicPr>
          <p:cNvPr id="233" name="Google Shape;233;p25"/>
          <p:cNvPicPr preferRelativeResize="0"/>
          <p:nvPr/>
        </p:nvPicPr>
        <p:blipFill>
          <a:blip r:embed="rId3">
            <a:alphaModFix/>
          </a:blip>
          <a:stretch>
            <a:fillRect/>
          </a:stretch>
        </p:blipFill>
        <p:spPr>
          <a:xfrm>
            <a:off x="3965" y="0"/>
            <a:ext cx="9136072" cy="5143501"/>
          </a:xfrm>
          <a:prstGeom prst="rect">
            <a:avLst/>
          </a:prstGeom>
          <a:noFill/>
          <a:ln>
            <a:noFill/>
          </a:ln>
        </p:spPr>
      </p:pic>
      <p:pic>
        <p:nvPicPr>
          <p:cNvPr id="234" name="Google Shape;234;p25"/>
          <p:cNvPicPr preferRelativeResize="0"/>
          <p:nvPr/>
        </p:nvPicPr>
        <p:blipFill rotWithShape="1">
          <a:blip r:embed="rId4">
            <a:alphaModFix/>
          </a:blip>
          <a:srcRect b="0" l="0" r="68147" t="0"/>
          <a:stretch/>
        </p:blipFill>
        <p:spPr>
          <a:xfrm>
            <a:off x="8645000" y="4636500"/>
            <a:ext cx="364926" cy="365750"/>
          </a:xfrm>
          <a:prstGeom prst="rect">
            <a:avLst/>
          </a:prstGeom>
          <a:noFill/>
          <a:ln>
            <a:noFill/>
          </a:ln>
        </p:spPr>
      </p:pic>
      <p:sp>
        <p:nvSpPr>
          <p:cNvPr id="235" name="Google Shape;235;p25"/>
          <p:cNvSpPr txBox="1"/>
          <p:nvPr>
            <p:ph type="title"/>
          </p:nvPr>
        </p:nvSpPr>
        <p:spPr>
          <a:xfrm>
            <a:off x="1566000" y="366150"/>
            <a:ext cx="5686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100"/>
              <a:buNone/>
            </a:pPr>
            <a:r>
              <a:rPr b="1" lang="en" sz="3020">
                <a:solidFill>
                  <a:srgbClr val="FED670"/>
                </a:solidFill>
                <a:latin typeface="Red Hat Display"/>
                <a:ea typeface="Red Hat Display"/>
                <a:cs typeface="Red Hat Display"/>
                <a:sym typeface="Red Hat Display"/>
              </a:rPr>
              <a:t>Giveth Angel Vault (example)</a:t>
            </a:r>
            <a:endParaRPr b="1" sz="3020">
              <a:solidFill>
                <a:srgbClr val="FED670"/>
              </a:solidFill>
              <a:latin typeface="Red Hat Display"/>
              <a:ea typeface="Red Hat Display"/>
              <a:cs typeface="Red Hat Display"/>
              <a:sym typeface="Red Hat Display"/>
            </a:endParaRPr>
          </a:p>
        </p:txBody>
      </p:sp>
      <p:sp>
        <p:nvSpPr>
          <p:cNvPr id="236" name="Google Shape;236;p25"/>
          <p:cNvSpPr txBox="1"/>
          <p:nvPr>
            <p:ph idx="1" type="body"/>
          </p:nvPr>
        </p:nvSpPr>
        <p:spPr>
          <a:xfrm>
            <a:off x="1645200" y="1117100"/>
            <a:ext cx="5607000" cy="9615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400">
                <a:solidFill>
                  <a:schemeClr val="lt1"/>
                </a:solidFill>
                <a:latin typeface="Red Hat Display"/>
                <a:ea typeface="Red Hat Display"/>
                <a:cs typeface="Red Hat Display"/>
                <a:sym typeface="Red Hat Display"/>
              </a:rPr>
              <a:t>An Angel Liquidity Vault is a Uniswap V3 liquidity management tool that allows crypto projects and DeFi users to earn better fees without having to manage their concentrated pool positions. </a:t>
            </a:r>
            <a:endParaRPr sz="1400">
              <a:solidFill>
                <a:schemeClr val="lt1"/>
              </a:solidFill>
              <a:latin typeface="Red Hat Display"/>
              <a:ea typeface="Red Hat Display"/>
              <a:cs typeface="Red Hat Display"/>
              <a:sym typeface="Red Hat Display"/>
            </a:endParaRPr>
          </a:p>
        </p:txBody>
      </p:sp>
      <p:sp>
        <p:nvSpPr>
          <p:cNvPr id="237" name="Google Shape;237;p25"/>
          <p:cNvSpPr txBox="1"/>
          <p:nvPr/>
        </p:nvSpPr>
        <p:spPr>
          <a:xfrm>
            <a:off x="5275325" y="2489425"/>
            <a:ext cx="3637800" cy="204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Example: Pairing stable token with their native token (FOX-oneFOX case study). Where the red bar represents the spot price of the native crypto asset, and the tall blue bars to the left represent liquidity in the deposit token (stable asset) concentrated underneath the price as buy orders for the crypto asset. At and above the spot price, the Vault will place liquidity in the native asset as sell (take profit) orders.</a:t>
            </a:r>
            <a:br>
              <a:rPr lang="en" sz="1100">
                <a:solidFill>
                  <a:schemeClr val="lt1"/>
                </a:solidFill>
                <a:latin typeface="Red Hat Display"/>
                <a:ea typeface="Red Hat Display"/>
                <a:cs typeface="Red Hat Display"/>
                <a:sym typeface="Red Hat Display"/>
              </a:rPr>
            </a:br>
            <a:r>
              <a:rPr lang="en" sz="1100">
                <a:solidFill>
                  <a:schemeClr val="lt1"/>
                </a:solidFill>
                <a:latin typeface="Red Hat Display"/>
                <a:ea typeface="Red Hat Display"/>
                <a:cs typeface="Red Hat Display"/>
                <a:sym typeface="Red Hat Display"/>
              </a:rPr>
              <a:t>This purchase liquidity is managed by the Angel Vault protocol, protects against price declines, and earns high income. </a:t>
            </a:r>
            <a:endParaRPr sz="1000">
              <a:solidFill>
                <a:srgbClr val="292929"/>
              </a:solidFill>
              <a:highlight>
                <a:srgbClr val="FFFFFF"/>
              </a:highlight>
            </a:endParaRPr>
          </a:p>
        </p:txBody>
      </p:sp>
      <p:pic>
        <p:nvPicPr>
          <p:cNvPr id="238" name="Google Shape;238;p25"/>
          <p:cNvPicPr preferRelativeResize="0"/>
          <p:nvPr/>
        </p:nvPicPr>
        <p:blipFill>
          <a:blip r:embed="rId5">
            <a:alphaModFix/>
          </a:blip>
          <a:stretch>
            <a:fillRect/>
          </a:stretch>
        </p:blipFill>
        <p:spPr>
          <a:xfrm>
            <a:off x="641400" y="2332438"/>
            <a:ext cx="4506073" cy="2500976"/>
          </a:xfrm>
          <a:prstGeom prst="rect">
            <a:avLst/>
          </a:prstGeom>
          <a:noFill/>
          <a:ln>
            <a:noFill/>
          </a:ln>
        </p:spPr>
      </p:pic>
      <p:pic>
        <p:nvPicPr>
          <p:cNvPr id="239" name="Google Shape;239;p25"/>
          <p:cNvPicPr preferRelativeResize="0"/>
          <p:nvPr/>
        </p:nvPicPr>
        <p:blipFill rotWithShape="1">
          <a:blip r:embed="rId6">
            <a:alphaModFix/>
          </a:blip>
          <a:srcRect b="0" l="31525" r="0" t="0"/>
          <a:stretch/>
        </p:blipFill>
        <p:spPr>
          <a:xfrm>
            <a:off x="0" y="1748650"/>
            <a:ext cx="1645198" cy="1646199"/>
          </a:xfrm>
          <a:prstGeom prst="rect">
            <a:avLst/>
          </a:prstGeom>
          <a:noFill/>
          <a:ln>
            <a:noFill/>
          </a:ln>
        </p:spPr>
      </p:pic>
      <p:pic>
        <p:nvPicPr>
          <p:cNvPr id="240" name="Google Shape;240;p25"/>
          <p:cNvPicPr preferRelativeResize="0"/>
          <p:nvPr/>
        </p:nvPicPr>
        <p:blipFill>
          <a:blip r:embed="rId7">
            <a:alphaModFix/>
          </a:blip>
          <a:stretch>
            <a:fillRect/>
          </a:stretch>
        </p:blipFill>
        <p:spPr>
          <a:xfrm>
            <a:off x="7791475" y="581300"/>
            <a:ext cx="1352526" cy="1558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4" name="Shape 244"/>
        <p:cNvGrpSpPr/>
        <p:nvPr/>
      </p:nvGrpSpPr>
      <p:grpSpPr>
        <a:xfrm>
          <a:off x="0" y="0"/>
          <a:ext cx="0" cy="0"/>
          <a:chOff x="0" y="0"/>
          <a:chExt cx="0" cy="0"/>
        </a:xfrm>
      </p:grpSpPr>
      <p:pic>
        <p:nvPicPr>
          <p:cNvPr id="245" name="Google Shape;245;p26"/>
          <p:cNvPicPr preferRelativeResize="0"/>
          <p:nvPr/>
        </p:nvPicPr>
        <p:blipFill>
          <a:blip r:embed="rId3">
            <a:alphaModFix/>
          </a:blip>
          <a:stretch>
            <a:fillRect/>
          </a:stretch>
        </p:blipFill>
        <p:spPr>
          <a:xfrm>
            <a:off x="3965" y="0"/>
            <a:ext cx="9136072" cy="5143501"/>
          </a:xfrm>
          <a:prstGeom prst="rect">
            <a:avLst/>
          </a:prstGeom>
          <a:noFill/>
          <a:ln>
            <a:noFill/>
          </a:ln>
        </p:spPr>
      </p:pic>
      <p:pic>
        <p:nvPicPr>
          <p:cNvPr id="246" name="Google Shape;246;p26"/>
          <p:cNvPicPr preferRelativeResize="0"/>
          <p:nvPr/>
        </p:nvPicPr>
        <p:blipFill rotWithShape="1">
          <a:blip r:embed="rId4">
            <a:alphaModFix/>
          </a:blip>
          <a:srcRect b="0" l="0" r="68147" t="0"/>
          <a:stretch/>
        </p:blipFill>
        <p:spPr>
          <a:xfrm>
            <a:off x="8645000" y="4636500"/>
            <a:ext cx="364926" cy="365750"/>
          </a:xfrm>
          <a:prstGeom prst="rect">
            <a:avLst/>
          </a:prstGeom>
          <a:noFill/>
          <a:ln>
            <a:noFill/>
          </a:ln>
        </p:spPr>
      </p:pic>
      <p:sp>
        <p:nvSpPr>
          <p:cNvPr id="247" name="Google Shape;247;p26"/>
          <p:cNvSpPr txBox="1"/>
          <p:nvPr>
            <p:ph type="title"/>
          </p:nvPr>
        </p:nvSpPr>
        <p:spPr>
          <a:xfrm>
            <a:off x="484400" y="339750"/>
            <a:ext cx="8433000" cy="72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3020">
                <a:solidFill>
                  <a:srgbClr val="FED670"/>
                </a:solidFill>
                <a:latin typeface="Red Hat Display"/>
                <a:ea typeface="Red Hat Display"/>
                <a:cs typeface="Red Hat Display"/>
                <a:sym typeface="Red Hat Display"/>
              </a:rPr>
              <a:t>Regen pool on Rari’s Capital Fuse soon LIVE!</a:t>
            </a:r>
            <a:endParaRPr b="1" sz="3020">
              <a:solidFill>
                <a:srgbClr val="FED670"/>
              </a:solidFill>
              <a:latin typeface="Red Hat Display"/>
              <a:ea typeface="Red Hat Display"/>
              <a:cs typeface="Red Hat Display"/>
              <a:sym typeface="Red Hat Display"/>
            </a:endParaRPr>
          </a:p>
        </p:txBody>
      </p:sp>
      <p:sp>
        <p:nvSpPr>
          <p:cNvPr id="248" name="Google Shape;248;p26"/>
          <p:cNvSpPr txBox="1"/>
          <p:nvPr>
            <p:ph idx="1" type="body"/>
          </p:nvPr>
        </p:nvSpPr>
        <p:spPr>
          <a:xfrm>
            <a:off x="484400" y="996950"/>
            <a:ext cx="8261400" cy="171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018"/>
              <a:buNone/>
            </a:pPr>
            <a:r>
              <a:rPr lang="en" sz="1210">
                <a:solidFill>
                  <a:schemeClr val="lt1"/>
                </a:solidFill>
                <a:latin typeface="Red Hat Display"/>
                <a:ea typeface="Red Hat Display"/>
                <a:cs typeface="Red Hat Display"/>
                <a:sym typeface="Red Hat Display"/>
              </a:rPr>
              <a:t>We have deployed the Regen Pool which enables the blockchain4good community, especially GIV HODLers to borrow against the community assets - deposit FEI and earn up to 30% APR in lending fees and $GIV incentives.</a:t>
            </a:r>
            <a:endParaRPr sz="1210">
              <a:solidFill>
                <a:schemeClr val="lt1"/>
              </a:solidFill>
              <a:latin typeface="Red Hat Display"/>
              <a:ea typeface="Red Hat Display"/>
              <a:cs typeface="Red Hat Display"/>
              <a:sym typeface="Red Hat Display"/>
            </a:endParaRPr>
          </a:p>
          <a:p>
            <a:pPr indent="0" lvl="0" marL="0" rtl="0" algn="ctr">
              <a:spcBef>
                <a:spcPts val="0"/>
              </a:spcBef>
              <a:spcAft>
                <a:spcPts val="0"/>
              </a:spcAft>
              <a:buClr>
                <a:schemeClr val="dk1"/>
              </a:buClr>
              <a:buSzPts val="1100"/>
              <a:buFont typeface="Arial"/>
              <a:buNone/>
            </a:pPr>
            <a:r>
              <a:t/>
            </a:r>
            <a:endParaRPr sz="1210">
              <a:solidFill>
                <a:schemeClr val="lt1"/>
              </a:solidFill>
              <a:latin typeface="Red Hat Display"/>
              <a:ea typeface="Red Hat Display"/>
              <a:cs typeface="Red Hat Display"/>
              <a:sym typeface="Red Hat Display"/>
            </a:endParaRPr>
          </a:p>
          <a:p>
            <a:pPr indent="0" lvl="0" marL="0" rtl="0" algn="ctr">
              <a:spcBef>
                <a:spcPts val="0"/>
              </a:spcBef>
              <a:spcAft>
                <a:spcPts val="0"/>
              </a:spcAft>
              <a:buClr>
                <a:schemeClr val="dk1"/>
              </a:buClr>
              <a:buSzPts val="1100"/>
              <a:buFont typeface="Arial"/>
              <a:buNone/>
            </a:pPr>
            <a:r>
              <a:rPr lang="en" sz="1210">
                <a:solidFill>
                  <a:schemeClr val="lt1"/>
                </a:solidFill>
                <a:latin typeface="Red Hat Display"/>
                <a:ea typeface="Red Hat Display"/>
                <a:cs typeface="Red Hat Display"/>
                <a:sym typeface="Red Hat Display"/>
              </a:rPr>
              <a:t>We will use GIV tokens to borrow the FEI and use them to fuel our Angel Vault on ICHI which will protect the $GIV price and provide an additional layer of comfort for GIV HODLers who plan to use the asset as collateral when borrowing on Rari Capital.</a:t>
            </a:r>
            <a:endParaRPr sz="1210">
              <a:solidFill>
                <a:schemeClr val="lt1"/>
              </a:solidFill>
              <a:latin typeface="Red Hat Display"/>
              <a:ea typeface="Red Hat Display"/>
              <a:cs typeface="Red Hat Display"/>
              <a:sym typeface="Red Hat Display"/>
            </a:endParaRPr>
          </a:p>
          <a:p>
            <a:pPr indent="0" lvl="0" marL="0" rtl="0" algn="ctr">
              <a:spcBef>
                <a:spcPts val="0"/>
              </a:spcBef>
              <a:spcAft>
                <a:spcPts val="0"/>
              </a:spcAft>
              <a:buClr>
                <a:schemeClr val="dk1"/>
              </a:buClr>
              <a:buSzPts val="1100"/>
              <a:buFont typeface="Arial"/>
              <a:buNone/>
            </a:pPr>
            <a:r>
              <a:t/>
            </a:r>
            <a:endParaRPr b="1" sz="1210"/>
          </a:p>
          <a:p>
            <a:pPr indent="0" lvl="0" marL="0" rtl="0" algn="ctr">
              <a:spcBef>
                <a:spcPts val="0"/>
              </a:spcBef>
              <a:spcAft>
                <a:spcPts val="0"/>
              </a:spcAft>
              <a:buClr>
                <a:schemeClr val="dk1"/>
              </a:buClr>
              <a:buSzPts val="1018"/>
              <a:buFont typeface="Arial"/>
              <a:buNone/>
            </a:pPr>
            <a:r>
              <a:t/>
            </a:r>
            <a:endParaRPr b="1" sz="1210"/>
          </a:p>
        </p:txBody>
      </p:sp>
      <p:pic>
        <p:nvPicPr>
          <p:cNvPr id="249" name="Google Shape;249;p26"/>
          <p:cNvPicPr preferRelativeResize="0"/>
          <p:nvPr/>
        </p:nvPicPr>
        <p:blipFill>
          <a:blip r:embed="rId5">
            <a:alphaModFix/>
          </a:blip>
          <a:stretch>
            <a:fillRect/>
          </a:stretch>
        </p:blipFill>
        <p:spPr>
          <a:xfrm>
            <a:off x="1692563" y="2711450"/>
            <a:ext cx="5758874" cy="2311425"/>
          </a:xfrm>
          <a:prstGeom prst="rect">
            <a:avLst/>
          </a:prstGeom>
          <a:noFill/>
          <a:ln>
            <a:noFill/>
          </a:ln>
        </p:spPr>
      </p:pic>
      <p:pic>
        <p:nvPicPr>
          <p:cNvPr id="250" name="Google Shape;250;p26"/>
          <p:cNvPicPr preferRelativeResize="0"/>
          <p:nvPr/>
        </p:nvPicPr>
        <p:blipFill rotWithShape="1">
          <a:blip r:embed="rId6">
            <a:alphaModFix/>
          </a:blip>
          <a:srcRect b="0" l="19367" r="0" t="0"/>
          <a:stretch/>
        </p:blipFill>
        <p:spPr>
          <a:xfrm>
            <a:off x="3976" y="2663650"/>
            <a:ext cx="1070525" cy="1310875"/>
          </a:xfrm>
          <a:prstGeom prst="rect">
            <a:avLst/>
          </a:prstGeom>
          <a:noFill/>
          <a:ln>
            <a:noFill/>
          </a:ln>
        </p:spPr>
      </p:pic>
      <p:pic>
        <p:nvPicPr>
          <p:cNvPr id="251" name="Google Shape;251;p26"/>
          <p:cNvPicPr preferRelativeResize="0"/>
          <p:nvPr/>
        </p:nvPicPr>
        <p:blipFill rotWithShape="1">
          <a:blip r:embed="rId7">
            <a:alphaModFix/>
          </a:blip>
          <a:srcRect b="0" l="0" r="37170" t="0"/>
          <a:stretch/>
        </p:blipFill>
        <p:spPr>
          <a:xfrm>
            <a:off x="7919772" y="2385025"/>
            <a:ext cx="1224225" cy="1868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57" name="Google Shape;257;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8" name="Google Shape;258;p27"/>
          <p:cNvPicPr preferRelativeResize="0"/>
          <p:nvPr/>
        </p:nvPicPr>
        <p:blipFill>
          <a:blip r:embed="rId3">
            <a:alphaModFix/>
          </a:blip>
          <a:stretch>
            <a:fillRect/>
          </a:stretch>
        </p:blipFill>
        <p:spPr>
          <a:xfrm>
            <a:off x="0" y="0"/>
            <a:ext cx="9144003" cy="5147961"/>
          </a:xfrm>
          <a:prstGeom prst="rect">
            <a:avLst/>
          </a:prstGeom>
          <a:noFill/>
          <a:ln>
            <a:noFill/>
          </a:ln>
        </p:spPr>
      </p:pic>
      <p:pic>
        <p:nvPicPr>
          <p:cNvPr id="259" name="Google Shape;259;p27"/>
          <p:cNvPicPr preferRelativeResize="0"/>
          <p:nvPr/>
        </p:nvPicPr>
        <p:blipFill>
          <a:blip r:embed="rId4">
            <a:alphaModFix/>
          </a:blip>
          <a:stretch>
            <a:fillRect/>
          </a:stretch>
        </p:blipFill>
        <p:spPr>
          <a:xfrm>
            <a:off x="1453888" y="1900639"/>
            <a:ext cx="5963100" cy="2227426"/>
          </a:xfrm>
          <a:prstGeom prst="rect">
            <a:avLst/>
          </a:prstGeom>
          <a:noFill/>
          <a:ln>
            <a:noFill/>
          </a:ln>
        </p:spPr>
      </p:pic>
      <p:sp>
        <p:nvSpPr>
          <p:cNvPr id="260" name="Google Shape;260;p27"/>
          <p:cNvSpPr txBox="1"/>
          <p:nvPr/>
        </p:nvSpPr>
        <p:spPr>
          <a:xfrm>
            <a:off x="0" y="785725"/>
            <a:ext cx="9144000" cy="11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ED670"/>
                </a:solidFill>
                <a:latin typeface="Red Hat Display ExtraBold"/>
                <a:ea typeface="Red Hat Display ExtraBold"/>
                <a:cs typeface="Red Hat Display ExtraBold"/>
                <a:sym typeface="Red Hat Display ExtraBold"/>
              </a:rPr>
              <a:t>Join us in Building the </a:t>
            </a:r>
            <a:endParaRPr sz="3000">
              <a:solidFill>
                <a:srgbClr val="FED670"/>
              </a:solidFill>
              <a:latin typeface="Red Hat Display ExtraBold"/>
              <a:ea typeface="Red Hat Display ExtraBold"/>
              <a:cs typeface="Red Hat Display ExtraBold"/>
              <a:sym typeface="Red Hat Display ExtraBold"/>
            </a:endParaRPr>
          </a:p>
          <a:p>
            <a:pPr indent="0" lvl="0" marL="0" rtl="0" algn="ctr">
              <a:spcBef>
                <a:spcPts val="0"/>
              </a:spcBef>
              <a:spcAft>
                <a:spcPts val="0"/>
              </a:spcAft>
              <a:buNone/>
            </a:pPr>
            <a:r>
              <a:rPr lang="en" sz="3000">
                <a:solidFill>
                  <a:srgbClr val="FED670"/>
                </a:solidFill>
                <a:latin typeface="Red Hat Display ExtraBold"/>
                <a:ea typeface="Red Hat Display ExtraBold"/>
                <a:cs typeface="Red Hat Display ExtraBold"/>
                <a:sym typeface="Red Hat Display ExtraBold"/>
              </a:rPr>
              <a:t>Future of Giving</a:t>
            </a:r>
            <a:endParaRPr sz="3000">
              <a:solidFill>
                <a:srgbClr val="FED670"/>
              </a:solidFill>
              <a:latin typeface="Red Hat Display ExtraBold"/>
              <a:ea typeface="Red Hat Display ExtraBold"/>
              <a:cs typeface="Red Hat Display ExtraBold"/>
              <a:sym typeface="Red Hat Display ExtraBold"/>
            </a:endParaRPr>
          </a:p>
        </p:txBody>
      </p:sp>
      <p:pic>
        <p:nvPicPr>
          <p:cNvPr id="261" name="Google Shape;261;p27"/>
          <p:cNvPicPr preferRelativeResize="0"/>
          <p:nvPr/>
        </p:nvPicPr>
        <p:blipFill>
          <a:blip r:embed="rId5">
            <a:alphaModFix/>
          </a:blip>
          <a:stretch>
            <a:fillRect/>
          </a:stretch>
        </p:blipFill>
        <p:spPr>
          <a:xfrm>
            <a:off x="3862600" y="4477950"/>
            <a:ext cx="1145673" cy="365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pic>
        <p:nvPicPr>
          <p:cNvPr id="62" name="Google Shape;62;p14"/>
          <p:cNvPicPr preferRelativeResize="0"/>
          <p:nvPr/>
        </p:nvPicPr>
        <p:blipFill>
          <a:blip r:embed="rId3">
            <a:alphaModFix/>
          </a:blip>
          <a:stretch>
            <a:fillRect/>
          </a:stretch>
        </p:blipFill>
        <p:spPr>
          <a:xfrm>
            <a:off x="3965" y="0"/>
            <a:ext cx="9136072" cy="5143501"/>
          </a:xfrm>
          <a:prstGeom prst="rect">
            <a:avLst/>
          </a:prstGeom>
          <a:noFill/>
          <a:ln>
            <a:noFill/>
          </a:ln>
        </p:spPr>
      </p:pic>
      <p:sp>
        <p:nvSpPr>
          <p:cNvPr id="63" name="Google Shape;63;p14"/>
          <p:cNvSpPr txBox="1"/>
          <p:nvPr>
            <p:ph type="title"/>
          </p:nvPr>
        </p:nvSpPr>
        <p:spPr>
          <a:xfrm>
            <a:off x="1361700" y="489225"/>
            <a:ext cx="64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00">
                <a:solidFill>
                  <a:srgbClr val="FED670"/>
                </a:solidFill>
                <a:latin typeface="Red Hat Display"/>
                <a:ea typeface="Red Hat Display"/>
                <a:cs typeface="Red Hat Display"/>
                <a:sym typeface="Red Hat Display"/>
              </a:rPr>
              <a:t>Using web3 to evolve philanthropy</a:t>
            </a:r>
            <a:endParaRPr b="1" sz="3000">
              <a:solidFill>
                <a:srgbClr val="FED670"/>
              </a:solidFill>
              <a:latin typeface="Red Hat Display"/>
              <a:ea typeface="Red Hat Display"/>
              <a:cs typeface="Red Hat Display"/>
              <a:sym typeface="Red Hat Display"/>
            </a:endParaRPr>
          </a:p>
        </p:txBody>
      </p:sp>
      <p:pic>
        <p:nvPicPr>
          <p:cNvPr id="64" name="Google Shape;64;p14"/>
          <p:cNvPicPr preferRelativeResize="0"/>
          <p:nvPr/>
        </p:nvPicPr>
        <p:blipFill>
          <a:blip r:embed="rId4">
            <a:alphaModFix/>
          </a:blip>
          <a:stretch>
            <a:fillRect/>
          </a:stretch>
        </p:blipFill>
        <p:spPr>
          <a:xfrm>
            <a:off x="7799500" y="4636500"/>
            <a:ext cx="1145673" cy="365750"/>
          </a:xfrm>
          <a:prstGeom prst="rect">
            <a:avLst/>
          </a:prstGeom>
          <a:noFill/>
          <a:ln>
            <a:noFill/>
          </a:ln>
        </p:spPr>
      </p:pic>
      <p:sp>
        <p:nvSpPr>
          <p:cNvPr id="65" name="Google Shape;65;p14"/>
          <p:cNvSpPr txBox="1"/>
          <p:nvPr/>
        </p:nvSpPr>
        <p:spPr>
          <a:xfrm>
            <a:off x="1519350" y="1107275"/>
            <a:ext cx="60411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2000">
                <a:solidFill>
                  <a:schemeClr val="lt1"/>
                </a:solidFill>
                <a:latin typeface="Red Hat Display"/>
                <a:ea typeface="Red Hat Display"/>
                <a:cs typeface="Red Hat Display"/>
                <a:sym typeface="Red Hat Display"/>
              </a:rPr>
              <a:t>Giveth is the </a:t>
            </a:r>
            <a:r>
              <a:rPr b="1" lang="en" sz="2000">
                <a:solidFill>
                  <a:srgbClr val="E1458D"/>
                </a:solidFill>
                <a:latin typeface="Red Hat Display"/>
                <a:ea typeface="Red Hat Display"/>
                <a:cs typeface="Red Hat Display"/>
                <a:sym typeface="Red Hat Display"/>
              </a:rPr>
              <a:t>best donation platform</a:t>
            </a:r>
            <a:r>
              <a:rPr b="1" lang="en" sz="2000">
                <a:solidFill>
                  <a:schemeClr val="lt1"/>
                </a:solidFill>
                <a:latin typeface="Red Hat Display"/>
                <a:ea typeface="Red Hat Display"/>
                <a:cs typeface="Red Hat Display"/>
                <a:sym typeface="Red Hat Display"/>
              </a:rPr>
              <a:t> in the world! </a:t>
            </a:r>
            <a:endParaRPr b="1" sz="2000">
              <a:solidFill>
                <a:schemeClr val="lt1"/>
              </a:solidFill>
              <a:latin typeface="Red Hat Display"/>
              <a:ea typeface="Red Hat Display"/>
              <a:cs typeface="Red Hat Display"/>
              <a:sym typeface="Red Hat Display"/>
            </a:endParaRPr>
          </a:p>
        </p:txBody>
      </p:sp>
      <p:sp>
        <p:nvSpPr>
          <p:cNvPr id="66" name="Google Shape;66;p14"/>
          <p:cNvSpPr txBox="1"/>
          <p:nvPr/>
        </p:nvSpPr>
        <p:spPr>
          <a:xfrm>
            <a:off x="1046400" y="1724238"/>
            <a:ext cx="6987000" cy="1545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lt1"/>
                </a:solidFill>
                <a:latin typeface="Red Hat Text"/>
                <a:ea typeface="Red Hat Text"/>
                <a:cs typeface="Red Hat Text"/>
                <a:sym typeface="Red Hat Text"/>
              </a:rPr>
              <a:t>Our community is focused on Building the Future of Giving using blockchain technology. Our intention is to support and reward the funding of public goods by creating open, transparent and free access to the revolutionary funding opportunities available within the Ethereum ecosystem.</a:t>
            </a:r>
            <a:endParaRPr>
              <a:solidFill>
                <a:schemeClr val="lt1"/>
              </a:solidFill>
              <a:latin typeface="Red Hat Text"/>
              <a:ea typeface="Red Hat Text"/>
              <a:cs typeface="Red Hat Text"/>
              <a:sym typeface="Red Hat Text"/>
            </a:endParaRPr>
          </a:p>
          <a:p>
            <a:pPr indent="0" lvl="0" marL="0" rtl="0" algn="ctr">
              <a:lnSpc>
                <a:spcPct val="115000"/>
              </a:lnSpc>
              <a:spcBef>
                <a:spcPts val="1200"/>
              </a:spcBef>
              <a:spcAft>
                <a:spcPts val="1200"/>
              </a:spcAft>
              <a:buNone/>
            </a:pPr>
            <a:r>
              <a:rPr lang="en">
                <a:solidFill>
                  <a:schemeClr val="lt1"/>
                </a:solidFill>
                <a:latin typeface="Red Hat Text"/>
                <a:ea typeface="Red Hat Text"/>
                <a:cs typeface="Red Hat Text"/>
                <a:sym typeface="Red Hat Text"/>
              </a:rPr>
              <a:t>100% of the donations go to the nonprofits and donors are rewarded with </a:t>
            </a:r>
            <a:r>
              <a:rPr b="1" lang="en">
                <a:solidFill>
                  <a:schemeClr val="lt1"/>
                </a:solidFill>
                <a:latin typeface="Red Hat Text"/>
                <a:ea typeface="Red Hat Text"/>
                <a:cs typeface="Red Hat Text"/>
                <a:sym typeface="Red Hat Text"/>
              </a:rPr>
              <a:t>GIVbacks.</a:t>
            </a:r>
            <a:endParaRPr b="1"/>
          </a:p>
        </p:txBody>
      </p:sp>
      <p:sp>
        <p:nvSpPr>
          <p:cNvPr id="67" name="Google Shape;67;p14"/>
          <p:cNvSpPr txBox="1"/>
          <p:nvPr/>
        </p:nvSpPr>
        <p:spPr>
          <a:xfrm>
            <a:off x="1109550" y="3410000"/>
            <a:ext cx="6924900" cy="1143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FED670"/>
              </a:buClr>
              <a:buSzPts val="1400"/>
              <a:buFont typeface="Red Hat Text"/>
              <a:buChar char="●"/>
            </a:pPr>
            <a:r>
              <a:rPr lang="en">
                <a:solidFill>
                  <a:schemeClr val="lt1"/>
                </a:solidFill>
                <a:latin typeface="Red Hat Text"/>
                <a:ea typeface="Red Hat Text"/>
                <a:cs typeface="Red Hat Text"/>
                <a:sym typeface="Red Hat Text"/>
              </a:rPr>
              <a:t>Provide value for society</a:t>
            </a:r>
            <a:endParaRPr>
              <a:solidFill>
                <a:schemeClr val="lt1"/>
              </a:solidFill>
              <a:latin typeface="Red Hat Text"/>
              <a:ea typeface="Red Hat Text"/>
              <a:cs typeface="Red Hat Text"/>
              <a:sym typeface="Red Hat Text"/>
            </a:endParaRPr>
          </a:p>
          <a:p>
            <a:pPr indent="-317500" lvl="0" marL="457200" rtl="0" algn="l">
              <a:lnSpc>
                <a:spcPct val="115000"/>
              </a:lnSpc>
              <a:spcBef>
                <a:spcPts val="0"/>
              </a:spcBef>
              <a:spcAft>
                <a:spcPts val="0"/>
              </a:spcAft>
              <a:buClr>
                <a:srgbClr val="FED670"/>
              </a:buClr>
              <a:buSzPts val="1400"/>
              <a:buFont typeface="Red Hat Text"/>
              <a:buChar char="●"/>
            </a:pPr>
            <a:r>
              <a:rPr lang="en">
                <a:solidFill>
                  <a:schemeClr val="lt1"/>
                </a:solidFill>
                <a:latin typeface="Red Hat Text"/>
                <a:ea typeface="Red Hat Text"/>
                <a:cs typeface="Red Hat Text"/>
                <a:sym typeface="Red Hat Text"/>
              </a:rPr>
              <a:t>Build systems to protect the resources</a:t>
            </a:r>
            <a:endParaRPr>
              <a:solidFill>
                <a:schemeClr val="lt1"/>
              </a:solidFill>
              <a:latin typeface="Red Hat Text"/>
              <a:ea typeface="Red Hat Text"/>
              <a:cs typeface="Red Hat Text"/>
              <a:sym typeface="Red Hat Text"/>
            </a:endParaRPr>
          </a:p>
          <a:p>
            <a:pPr indent="-317500" lvl="0" marL="457200" rtl="0" algn="l">
              <a:lnSpc>
                <a:spcPct val="115000"/>
              </a:lnSpc>
              <a:spcBef>
                <a:spcPts val="0"/>
              </a:spcBef>
              <a:spcAft>
                <a:spcPts val="0"/>
              </a:spcAft>
              <a:buClr>
                <a:srgbClr val="FED670"/>
              </a:buClr>
              <a:buSzPts val="1400"/>
              <a:buFont typeface="Red Hat Text"/>
              <a:buChar char="●"/>
            </a:pPr>
            <a:r>
              <a:rPr lang="en">
                <a:solidFill>
                  <a:schemeClr val="lt1"/>
                </a:solidFill>
                <a:latin typeface="Red Hat Text"/>
                <a:ea typeface="Red Hat Text"/>
                <a:cs typeface="Red Hat Text"/>
                <a:sym typeface="Red Hat Text"/>
              </a:rPr>
              <a:t>Build strong incentive systems to protect both the community and individuals</a:t>
            </a:r>
            <a:endParaRPr>
              <a:solidFill>
                <a:schemeClr val="lt1"/>
              </a:solidFill>
              <a:latin typeface="Red Hat Text"/>
              <a:ea typeface="Red Hat Text"/>
              <a:cs typeface="Red Hat Text"/>
              <a:sym typeface="Red Hat Text"/>
            </a:endParaRPr>
          </a:p>
          <a:p>
            <a:pPr indent="-317500" lvl="0" marL="457200" rtl="0" algn="l">
              <a:lnSpc>
                <a:spcPct val="115000"/>
              </a:lnSpc>
              <a:spcBef>
                <a:spcPts val="0"/>
              </a:spcBef>
              <a:spcAft>
                <a:spcPts val="0"/>
              </a:spcAft>
              <a:buClr>
                <a:srgbClr val="FED670"/>
              </a:buClr>
              <a:buSzPts val="1400"/>
              <a:buFont typeface="Red Hat Text"/>
              <a:buChar char="●"/>
            </a:pPr>
            <a:r>
              <a:rPr lang="en">
                <a:solidFill>
                  <a:schemeClr val="lt1"/>
                </a:solidFill>
                <a:latin typeface="Red Hat Text"/>
                <a:ea typeface="Red Hat Text"/>
                <a:cs typeface="Red Hat Text"/>
                <a:sym typeface="Red Hat Text"/>
              </a:rPr>
              <a:t>Bring innovation into the public goods space</a:t>
            </a:r>
            <a:endParaRPr/>
          </a:p>
        </p:txBody>
      </p:sp>
      <p:pic>
        <p:nvPicPr>
          <p:cNvPr id="68" name="Google Shape;68;p14"/>
          <p:cNvPicPr preferRelativeResize="0"/>
          <p:nvPr/>
        </p:nvPicPr>
        <p:blipFill rotWithShape="1">
          <a:blip r:embed="rId5">
            <a:alphaModFix/>
          </a:blip>
          <a:srcRect b="0" l="0" r="26356" t="0"/>
          <a:stretch/>
        </p:blipFill>
        <p:spPr>
          <a:xfrm>
            <a:off x="7932025" y="782375"/>
            <a:ext cx="1211976" cy="1624900"/>
          </a:xfrm>
          <a:prstGeom prst="rect">
            <a:avLst/>
          </a:prstGeom>
          <a:noFill/>
          <a:ln>
            <a:noFill/>
          </a:ln>
        </p:spPr>
      </p:pic>
      <p:pic>
        <p:nvPicPr>
          <p:cNvPr id="69" name="Google Shape;69;p14"/>
          <p:cNvPicPr preferRelativeResize="0"/>
          <p:nvPr/>
        </p:nvPicPr>
        <p:blipFill rotWithShape="1">
          <a:blip r:embed="rId6">
            <a:alphaModFix/>
          </a:blip>
          <a:srcRect b="-23152" l="40049" r="-23140" t="0"/>
          <a:stretch/>
        </p:blipFill>
        <p:spPr>
          <a:xfrm>
            <a:off x="3973" y="2699650"/>
            <a:ext cx="1408274" cy="2001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15"/>
          <p:cNvPicPr preferRelativeResize="0"/>
          <p:nvPr/>
        </p:nvPicPr>
        <p:blipFill>
          <a:blip r:embed="rId3">
            <a:alphaModFix/>
          </a:blip>
          <a:stretch>
            <a:fillRect/>
          </a:stretch>
        </p:blipFill>
        <p:spPr>
          <a:xfrm>
            <a:off x="3965" y="0"/>
            <a:ext cx="9136072" cy="5143501"/>
          </a:xfrm>
          <a:prstGeom prst="rect">
            <a:avLst/>
          </a:prstGeom>
          <a:noFill/>
          <a:ln>
            <a:noFill/>
          </a:ln>
        </p:spPr>
      </p:pic>
      <p:sp>
        <p:nvSpPr>
          <p:cNvPr id="75" name="Google Shape;75;p15"/>
          <p:cNvSpPr txBox="1"/>
          <p:nvPr>
            <p:ph type="title"/>
          </p:nvPr>
        </p:nvSpPr>
        <p:spPr>
          <a:xfrm>
            <a:off x="694550" y="489225"/>
            <a:ext cx="7593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00">
                <a:solidFill>
                  <a:srgbClr val="FED670"/>
                </a:solidFill>
                <a:latin typeface="Red Hat Display"/>
                <a:ea typeface="Red Hat Display"/>
                <a:cs typeface="Red Hat Display"/>
                <a:sym typeface="Red Hat Display"/>
              </a:rPr>
              <a:t>The right time for disruption is NOW!</a:t>
            </a:r>
            <a:endParaRPr b="1" sz="3000">
              <a:solidFill>
                <a:srgbClr val="FED670"/>
              </a:solidFill>
              <a:latin typeface="Red Hat Display"/>
              <a:ea typeface="Red Hat Display"/>
              <a:cs typeface="Red Hat Display"/>
              <a:sym typeface="Red Hat Display"/>
            </a:endParaRPr>
          </a:p>
        </p:txBody>
      </p:sp>
      <p:pic>
        <p:nvPicPr>
          <p:cNvPr id="76" name="Google Shape;76;p15"/>
          <p:cNvPicPr preferRelativeResize="0"/>
          <p:nvPr/>
        </p:nvPicPr>
        <p:blipFill>
          <a:blip r:embed="rId4">
            <a:alphaModFix/>
          </a:blip>
          <a:stretch>
            <a:fillRect/>
          </a:stretch>
        </p:blipFill>
        <p:spPr>
          <a:xfrm>
            <a:off x="7799500" y="4636500"/>
            <a:ext cx="1145673" cy="365750"/>
          </a:xfrm>
          <a:prstGeom prst="rect">
            <a:avLst/>
          </a:prstGeom>
          <a:noFill/>
          <a:ln>
            <a:noFill/>
          </a:ln>
        </p:spPr>
      </p:pic>
      <p:sp>
        <p:nvSpPr>
          <p:cNvPr id="77" name="Google Shape;77;p15"/>
          <p:cNvSpPr txBox="1"/>
          <p:nvPr/>
        </p:nvSpPr>
        <p:spPr>
          <a:xfrm>
            <a:off x="356675" y="1455925"/>
            <a:ext cx="4637400" cy="284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lt1"/>
                </a:solidFill>
                <a:latin typeface="Red Hat Text"/>
                <a:ea typeface="Red Hat Text"/>
                <a:cs typeface="Red Hat Text"/>
                <a:sym typeface="Red Hat Text"/>
              </a:rPr>
              <a:t>Public goods it the most overlooked web3 opportunity. </a:t>
            </a:r>
            <a:endParaRPr>
              <a:solidFill>
                <a:schemeClr val="lt1"/>
              </a:solidFill>
              <a:latin typeface="Red Hat Text"/>
              <a:ea typeface="Red Hat Text"/>
              <a:cs typeface="Red Hat Text"/>
              <a:sym typeface="Red Hat Text"/>
            </a:endParaRPr>
          </a:p>
          <a:p>
            <a:pPr indent="0" lvl="0" marL="0" rtl="0" algn="l">
              <a:lnSpc>
                <a:spcPct val="115000"/>
              </a:lnSpc>
              <a:spcBef>
                <a:spcPts val="1200"/>
              </a:spcBef>
              <a:spcAft>
                <a:spcPts val="0"/>
              </a:spcAft>
              <a:buNone/>
            </a:pPr>
            <a:r>
              <a:rPr lang="en">
                <a:solidFill>
                  <a:schemeClr val="lt1"/>
                </a:solidFill>
                <a:latin typeface="Red Hat Text"/>
                <a:ea typeface="Red Hat Text"/>
                <a:cs typeface="Red Hat Text"/>
                <a:sym typeface="Red Hat Text"/>
              </a:rPr>
              <a:t>Federal, state, local governments (in the US alone), and US nonprofits are spending </a:t>
            </a:r>
            <a:r>
              <a:rPr b="1" lang="en">
                <a:solidFill>
                  <a:schemeClr val="lt1"/>
                </a:solidFill>
                <a:latin typeface="Red Hat Text"/>
                <a:ea typeface="Red Hat Text"/>
                <a:cs typeface="Red Hat Text"/>
                <a:sym typeface="Red Hat Text"/>
              </a:rPr>
              <a:t>$10.5 TRILLION</a:t>
            </a:r>
            <a:r>
              <a:rPr lang="en">
                <a:solidFill>
                  <a:schemeClr val="lt1"/>
                </a:solidFill>
                <a:latin typeface="Red Hat Text"/>
                <a:ea typeface="Red Hat Text"/>
                <a:cs typeface="Red Hat Text"/>
                <a:sym typeface="Red Hat Text"/>
              </a:rPr>
              <a:t> per annum in this sector: </a:t>
            </a:r>
            <a:r>
              <a:rPr b="1" lang="en">
                <a:solidFill>
                  <a:srgbClr val="E1458D"/>
                </a:solidFill>
                <a:latin typeface="Red Hat Text"/>
                <a:ea typeface="Red Hat Text"/>
                <a:cs typeface="Red Hat Text"/>
                <a:sym typeface="Red Hat Text"/>
              </a:rPr>
              <a:t>over 5x Total crypto market cap!</a:t>
            </a:r>
            <a:endParaRPr b="1">
              <a:solidFill>
                <a:srgbClr val="E1458D"/>
              </a:solidFill>
              <a:latin typeface="Red Hat Text"/>
              <a:ea typeface="Red Hat Text"/>
              <a:cs typeface="Red Hat Text"/>
              <a:sym typeface="Red Hat Text"/>
            </a:endParaRPr>
          </a:p>
          <a:p>
            <a:pPr indent="0" lvl="0" marL="0" rtl="0" algn="l">
              <a:lnSpc>
                <a:spcPct val="115000"/>
              </a:lnSpc>
              <a:spcBef>
                <a:spcPts val="1200"/>
              </a:spcBef>
              <a:spcAft>
                <a:spcPts val="0"/>
              </a:spcAft>
              <a:buNone/>
            </a:pPr>
            <a:r>
              <a:rPr lang="en">
                <a:solidFill>
                  <a:schemeClr val="lt1"/>
                </a:solidFill>
                <a:latin typeface="Red Hat Text"/>
                <a:ea typeface="Red Hat Text"/>
                <a:cs typeface="Red Hat Text"/>
                <a:sym typeface="Red Hat Text"/>
              </a:rPr>
              <a:t>US government donates +500B USD every year through nonprofits but the problem isn’t being solved anytime soon. </a:t>
            </a:r>
            <a:endParaRPr>
              <a:solidFill>
                <a:schemeClr val="lt1"/>
              </a:solidFill>
              <a:latin typeface="Red Hat Text"/>
              <a:ea typeface="Red Hat Text"/>
              <a:cs typeface="Red Hat Text"/>
              <a:sym typeface="Red Hat Text"/>
            </a:endParaRPr>
          </a:p>
          <a:p>
            <a:pPr indent="0" lvl="0" marL="0" rtl="0" algn="ctr">
              <a:lnSpc>
                <a:spcPct val="115000"/>
              </a:lnSpc>
              <a:spcBef>
                <a:spcPts val="1200"/>
              </a:spcBef>
              <a:spcAft>
                <a:spcPts val="1200"/>
              </a:spcAft>
              <a:buNone/>
            </a:pPr>
            <a:r>
              <a:rPr b="1" lang="en">
                <a:solidFill>
                  <a:schemeClr val="lt1"/>
                </a:solidFill>
                <a:latin typeface="Red Hat Text"/>
                <a:ea typeface="Red Hat Text"/>
                <a:cs typeface="Red Hat Text"/>
                <a:sym typeface="Red Hat Text"/>
              </a:rPr>
              <a:t>We have the opportunity to disrupt this sector in web3.</a:t>
            </a:r>
            <a:endParaRPr b="1"/>
          </a:p>
        </p:txBody>
      </p:sp>
      <p:pic>
        <p:nvPicPr>
          <p:cNvPr id="78" name="Google Shape;78;p15"/>
          <p:cNvPicPr preferRelativeResize="0"/>
          <p:nvPr/>
        </p:nvPicPr>
        <p:blipFill rotWithShape="1">
          <a:blip r:embed="rId5">
            <a:alphaModFix/>
          </a:blip>
          <a:srcRect b="0" l="0" r="26356" t="0"/>
          <a:stretch/>
        </p:blipFill>
        <p:spPr>
          <a:xfrm>
            <a:off x="7932025" y="782375"/>
            <a:ext cx="1211976" cy="1624900"/>
          </a:xfrm>
          <a:prstGeom prst="rect">
            <a:avLst/>
          </a:prstGeom>
          <a:noFill/>
          <a:ln>
            <a:noFill/>
          </a:ln>
        </p:spPr>
      </p:pic>
      <p:pic>
        <p:nvPicPr>
          <p:cNvPr id="79" name="Google Shape;79;p15"/>
          <p:cNvPicPr preferRelativeResize="0"/>
          <p:nvPr/>
        </p:nvPicPr>
        <p:blipFill>
          <a:blip r:embed="rId6">
            <a:alphaModFix/>
          </a:blip>
          <a:stretch>
            <a:fillRect/>
          </a:stretch>
        </p:blipFill>
        <p:spPr>
          <a:xfrm>
            <a:off x="4994100" y="1495638"/>
            <a:ext cx="3763348" cy="29290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3" name="Shape 83"/>
        <p:cNvGrpSpPr/>
        <p:nvPr/>
      </p:nvGrpSpPr>
      <p:grpSpPr>
        <a:xfrm>
          <a:off x="0" y="0"/>
          <a:ext cx="0" cy="0"/>
          <a:chOff x="0" y="0"/>
          <a:chExt cx="0" cy="0"/>
        </a:xfrm>
      </p:grpSpPr>
      <p:pic>
        <p:nvPicPr>
          <p:cNvPr id="84" name="Google Shape;84;p16"/>
          <p:cNvPicPr preferRelativeResize="0"/>
          <p:nvPr/>
        </p:nvPicPr>
        <p:blipFill>
          <a:blip r:embed="rId3">
            <a:alphaModFix/>
          </a:blip>
          <a:stretch>
            <a:fillRect/>
          </a:stretch>
        </p:blipFill>
        <p:spPr>
          <a:xfrm>
            <a:off x="3965" y="0"/>
            <a:ext cx="9136072" cy="5143501"/>
          </a:xfrm>
          <a:prstGeom prst="rect">
            <a:avLst/>
          </a:prstGeom>
          <a:noFill/>
          <a:ln>
            <a:noFill/>
          </a:ln>
        </p:spPr>
      </p:pic>
      <p:pic>
        <p:nvPicPr>
          <p:cNvPr id="85" name="Google Shape;85;p16"/>
          <p:cNvPicPr preferRelativeResize="0"/>
          <p:nvPr/>
        </p:nvPicPr>
        <p:blipFill rotWithShape="1">
          <a:blip r:embed="rId4">
            <a:alphaModFix/>
          </a:blip>
          <a:srcRect b="10104" l="39357" r="0" t="0"/>
          <a:stretch/>
        </p:blipFill>
        <p:spPr>
          <a:xfrm>
            <a:off x="0" y="2421375"/>
            <a:ext cx="1594124" cy="2722125"/>
          </a:xfrm>
          <a:prstGeom prst="rect">
            <a:avLst/>
          </a:prstGeom>
          <a:noFill/>
          <a:ln>
            <a:noFill/>
          </a:ln>
        </p:spPr>
      </p:pic>
      <p:sp>
        <p:nvSpPr>
          <p:cNvPr id="86" name="Google Shape;86;p16"/>
          <p:cNvSpPr txBox="1"/>
          <p:nvPr/>
        </p:nvSpPr>
        <p:spPr>
          <a:xfrm>
            <a:off x="1005300" y="433275"/>
            <a:ext cx="71334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Red Hat Display"/>
                <a:ea typeface="Red Hat Display"/>
                <a:cs typeface="Red Hat Display"/>
                <a:sym typeface="Red Hat Display"/>
              </a:rPr>
              <a:t>Giveth offers lucrative rewards while attracting and rewarding long-term hodlers</a:t>
            </a:r>
            <a:endParaRPr b="1" sz="2500">
              <a:solidFill>
                <a:schemeClr val="lt1"/>
              </a:solidFill>
              <a:latin typeface="Red Hat Display"/>
              <a:ea typeface="Red Hat Display"/>
              <a:cs typeface="Red Hat Display"/>
              <a:sym typeface="Red Hat Display"/>
            </a:endParaRPr>
          </a:p>
        </p:txBody>
      </p:sp>
      <p:sp>
        <p:nvSpPr>
          <p:cNvPr id="87" name="Google Shape;87;p16"/>
          <p:cNvSpPr txBox="1"/>
          <p:nvPr/>
        </p:nvSpPr>
        <p:spPr>
          <a:xfrm>
            <a:off x="576000" y="1454350"/>
            <a:ext cx="7992000" cy="1227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10">
                <a:solidFill>
                  <a:schemeClr val="lt1"/>
                </a:solidFill>
                <a:latin typeface="Red Hat Display"/>
                <a:ea typeface="Red Hat Display"/>
                <a:cs typeface="Red Hat Display"/>
                <a:sym typeface="Red Hat Display"/>
              </a:rPr>
              <a:t>The </a:t>
            </a:r>
            <a:r>
              <a:rPr b="1" lang="en" sz="1210">
                <a:solidFill>
                  <a:schemeClr val="lt1"/>
                </a:solidFill>
                <a:latin typeface="Red Hat Display"/>
                <a:ea typeface="Red Hat Display"/>
                <a:cs typeface="Red Hat Display"/>
                <a:sym typeface="Red Hat Display"/>
              </a:rPr>
              <a:t>GIVfarm</a:t>
            </a:r>
            <a:r>
              <a:rPr lang="en" sz="1210">
                <a:solidFill>
                  <a:schemeClr val="lt1"/>
                </a:solidFill>
                <a:latin typeface="Red Hat Display"/>
                <a:ea typeface="Red Hat Display"/>
                <a:cs typeface="Red Hat Display"/>
                <a:sym typeface="Red Hat Display"/>
              </a:rPr>
              <a:t> launched on December 24, 2021. 3.5% of the total token supply, 35 Million GIV, has been allocated to the first GIVfarm round of 6 months, 65 million tokens are held in a multisig for future liquidity provision.</a:t>
            </a:r>
            <a:endParaRPr sz="1210">
              <a:solidFill>
                <a:schemeClr val="lt1"/>
              </a:solidFill>
              <a:latin typeface="Red Hat Display"/>
              <a:ea typeface="Red Hat Display"/>
              <a:cs typeface="Red Hat Display"/>
              <a:sym typeface="Red Hat Display"/>
            </a:endParaRPr>
          </a:p>
          <a:p>
            <a:pPr indent="0" lvl="0" marL="0" rtl="0" algn="ctr">
              <a:lnSpc>
                <a:spcPct val="115000"/>
              </a:lnSpc>
              <a:spcBef>
                <a:spcPts val="0"/>
              </a:spcBef>
              <a:spcAft>
                <a:spcPts val="0"/>
              </a:spcAft>
              <a:buNone/>
            </a:pPr>
            <a:r>
              <a:t/>
            </a:r>
            <a:endParaRPr sz="1210">
              <a:solidFill>
                <a:schemeClr val="lt1"/>
              </a:solidFill>
              <a:latin typeface="Red Hat Display"/>
              <a:ea typeface="Red Hat Display"/>
              <a:cs typeface="Red Hat Display"/>
              <a:sym typeface="Red Hat Display"/>
            </a:endParaRPr>
          </a:p>
          <a:p>
            <a:pPr indent="0" lvl="0" marL="0" rtl="0" algn="ctr">
              <a:lnSpc>
                <a:spcPct val="115000"/>
              </a:lnSpc>
              <a:spcBef>
                <a:spcPts val="0"/>
              </a:spcBef>
              <a:spcAft>
                <a:spcPts val="0"/>
              </a:spcAft>
              <a:buNone/>
            </a:pPr>
            <a:r>
              <a:rPr b="1" lang="en" sz="1210">
                <a:solidFill>
                  <a:srgbClr val="FED670"/>
                </a:solidFill>
                <a:latin typeface="Red Hat Display"/>
                <a:ea typeface="Red Hat Display"/>
                <a:cs typeface="Red Hat Display"/>
                <a:sym typeface="Red Hat Display"/>
              </a:rPr>
              <a:t>To create more liquidity, we are planning to launch $oneGIV and make a protocol owned Giveth Angel Vault.</a:t>
            </a:r>
            <a:r>
              <a:rPr lang="en" sz="1210">
                <a:solidFill>
                  <a:schemeClr val="lt1"/>
                </a:solidFill>
                <a:latin typeface="Red Hat Display"/>
                <a:ea typeface="Red Hat Display"/>
                <a:cs typeface="Red Hat Display"/>
                <a:sym typeface="Red Hat Display"/>
              </a:rPr>
              <a:t> This way we can protect the value of $GIV for GIVbacks, the GIVgarden &amp; all our future ventures.</a:t>
            </a:r>
            <a:endParaRPr sz="1210">
              <a:solidFill>
                <a:schemeClr val="lt1"/>
              </a:solidFill>
              <a:latin typeface="Red Hat Display"/>
              <a:ea typeface="Red Hat Display"/>
              <a:cs typeface="Red Hat Display"/>
              <a:sym typeface="Red Hat Display"/>
            </a:endParaRPr>
          </a:p>
        </p:txBody>
      </p:sp>
      <p:pic>
        <p:nvPicPr>
          <p:cNvPr id="88" name="Google Shape;88;p16"/>
          <p:cNvPicPr preferRelativeResize="0"/>
          <p:nvPr/>
        </p:nvPicPr>
        <p:blipFill>
          <a:blip r:embed="rId5">
            <a:alphaModFix/>
          </a:blip>
          <a:stretch>
            <a:fillRect/>
          </a:stretch>
        </p:blipFill>
        <p:spPr>
          <a:xfrm>
            <a:off x="1459938" y="2872023"/>
            <a:ext cx="6224124" cy="1860700"/>
          </a:xfrm>
          <a:prstGeom prst="rect">
            <a:avLst/>
          </a:prstGeom>
          <a:noFill/>
          <a:ln>
            <a:noFill/>
          </a:ln>
        </p:spPr>
      </p:pic>
      <p:pic>
        <p:nvPicPr>
          <p:cNvPr id="89" name="Google Shape;89;p16"/>
          <p:cNvPicPr preferRelativeResize="0"/>
          <p:nvPr/>
        </p:nvPicPr>
        <p:blipFill rotWithShape="1">
          <a:blip r:embed="rId6">
            <a:alphaModFix/>
          </a:blip>
          <a:srcRect b="0" l="0" r="68147" t="0"/>
          <a:stretch/>
        </p:blipFill>
        <p:spPr>
          <a:xfrm>
            <a:off x="8645000" y="4636500"/>
            <a:ext cx="364926" cy="365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3965" y="0"/>
            <a:ext cx="9136072" cy="5143501"/>
          </a:xfrm>
          <a:prstGeom prst="rect">
            <a:avLst/>
          </a:prstGeom>
          <a:noFill/>
          <a:ln>
            <a:noFill/>
          </a:ln>
        </p:spPr>
      </p:pic>
      <p:pic>
        <p:nvPicPr>
          <p:cNvPr id="95" name="Google Shape;95;p17"/>
          <p:cNvPicPr preferRelativeResize="0"/>
          <p:nvPr/>
        </p:nvPicPr>
        <p:blipFill rotWithShape="1">
          <a:blip r:embed="rId4">
            <a:alphaModFix/>
          </a:blip>
          <a:srcRect b="10104" l="39357" r="0" t="0"/>
          <a:stretch/>
        </p:blipFill>
        <p:spPr>
          <a:xfrm>
            <a:off x="0" y="2421375"/>
            <a:ext cx="1594124" cy="2722125"/>
          </a:xfrm>
          <a:prstGeom prst="rect">
            <a:avLst/>
          </a:prstGeom>
          <a:noFill/>
          <a:ln>
            <a:noFill/>
          </a:ln>
        </p:spPr>
      </p:pic>
      <p:sp>
        <p:nvSpPr>
          <p:cNvPr id="96" name="Google Shape;96;p17"/>
          <p:cNvSpPr txBox="1"/>
          <p:nvPr/>
        </p:nvSpPr>
        <p:spPr>
          <a:xfrm>
            <a:off x="1005300" y="433275"/>
            <a:ext cx="71334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Red Hat Display"/>
                <a:ea typeface="Red Hat Display"/>
                <a:cs typeface="Red Hat Display"/>
                <a:sym typeface="Red Hat Display"/>
              </a:rPr>
              <a:t>Giveth offers lucrative rewards while attracting and rewarding long-term hodlers</a:t>
            </a:r>
            <a:endParaRPr b="1" sz="2500">
              <a:solidFill>
                <a:schemeClr val="lt1"/>
              </a:solidFill>
              <a:latin typeface="Red Hat Display"/>
              <a:ea typeface="Red Hat Display"/>
              <a:cs typeface="Red Hat Display"/>
              <a:sym typeface="Red Hat Display"/>
            </a:endParaRPr>
          </a:p>
        </p:txBody>
      </p:sp>
      <p:sp>
        <p:nvSpPr>
          <p:cNvPr id="97" name="Google Shape;97;p17"/>
          <p:cNvSpPr txBox="1"/>
          <p:nvPr/>
        </p:nvSpPr>
        <p:spPr>
          <a:xfrm>
            <a:off x="576000" y="1378150"/>
            <a:ext cx="7992000" cy="1441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10">
                <a:solidFill>
                  <a:schemeClr val="lt1"/>
                </a:solidFill>
                <a:latin typeface="Red Hat Display"/>
                <a:ea typeface="Red Hat Display"/>
                <a:cs typeface="Red Hat Display"/>
                <a:sym typeface="Red Hat Display"/>
              </a:rPr>
              <a:t>The </a:t>
            </a:r>
            <a:r>
              <a:rPr b="1" lang="en" sz="1210">
                <a:solidFill>
                  <a:schemeClr val="lt1"/>
                </a:solidFill>
                <a:latin typeface="Red Hat Display"/>
                <a:ea typeface="Red Hat Display"/>
                <a:cs typeface="Red Hat Display"/>
                <a:sym typeface="Red Hat Display"/>
              </a:rPr>
              <a:t>GIVfarm</a:t>
            </a:r>
            <a:r>
              <a:rPr lang="en" sz="1210">
                <a:solidFill>
                  <a:schemeClr val="lt1"/>
                </a:solidFill>
                <a:latin typeface="Red Hat Display"/>
                <a:ea typeface="Red Hat Display"/>
                <a:cs typeface="Red Hat Display"/>
                <a:sym typeface="Red Hat Display"/>
              </a:rPr>
              <a:t> provides 4 liquidity farms - 2 on Mainnet and 2 on Gnosis chain - as well as single asset GIV staking on both chains. APRs range from 200% to </a:t>
            </a:r>
            <a:r>
              <a:rPr lang="en" sz="1210">
                <a:solidFill>
                  <a:schemeClr val="lt1"/>
                </a:solidFill>
                <a:latin typeface="Red Hat Display"/>
                <a:ea typeface="Red Hat Display"/>
                <a:cs typeface="Red Hat Display"/>
                <a:sym typeface="Red Hat Display"/>
              </a:rPr>
              <a:t>450</a:t>
            </a:r>
            <a:r>
              <a:rPr lang="en" sz="1210">
                <a:solidFill>
                  <a:schemeClr val="lt1"/>
                </a:solidFill>
                <a:latin typeface="Red Hat Display"/>
                <a:ea typeface="Red Hat Display"/>
                <a:cs typeface="Red Hat Display"/>
                <a:sym typeface="Red Hat Display"/>
              </a:rPr>
              <a:t>%.</a:t>
            </a:r>
            <a:endParaRPr sz="1210">
              <a:solidFill>
                <a:schemeClr val="lt1"/>
              </a:solidFill>
              <a:latin typeface="Red Hat Display"/>
              <a:ea typeface="Red Hat Display"/>
              <a:cs typeface="Red Hat Display"/>
              <a:sym typeface="Red Hat Display"/>
            </a:endParaRPr>
          </a:p>
          <a:p>
            <a:pPr indent="0" lvl="0" marL="0" rtl="0" algn="ctr">
              <a:lnSpc>
                <a:spcPct val="115000"/>
              </a:lnSpc>
              <a:spcBef>
                <a:spcPts val="0"/>
              </a:spcBef>
              <a:spcAft>
                <a:spcPts val="0"/>
              </a:spcAft>
              <a:buNone/>
            </a:pPr>
            <a:r>
              <a:t/>
            </a:r>
            <a:endParaRPr sz="1210">
              <a:solidFill>
                <a:schemeClr val="lt1"/>
              </a:solidFill>
              <a:latin typeface="Red Hat Display"/>
              <a:ea typeface="Red Hat Display"/>
              <a:cs typeface="Red Hat Display"/>
              <a:sym typeface="Red Hat Display"/>
            </a:endParaRPr>
          </a:p>
          <a:p>
            <a:pPr indent="0" lvl="0" marL="0" rtl="0" algn="ctr">
              <a:lnSpc>
                <a:spcPct val="115000"/>
              </a:lnSpc>
              <a:spcBef>
                <a:spcPts val="0"/>
              </a:spcBef>
              <a:spcAft>
                <a:spcPts val="0"/>
              </a:spcAft>
              <a:buNone/>
            </a:pPr>
            <a:r>
              <a:rPr lang="en" sz="1210">
                <a:solidFill>
                  <a:schemeClr val="lt1"/>
                </a:solidFill>
                <a:latin typeface="Red Hat Display"/>
                <a:ea typeface="Red Hat Display"/>
                <a:cs typeface="Red Hat Display"/>
                <a:sym typeface="Red Hat Display"/>
              </a:rPr>
              <a:t>The </a:t>
            </a:r>
            <a:r>
              <a:rPr b="1" lang="en" sz="1210">
                <a:solidFill>
                  <a:srgbClr val="FED670"/>
                </a:solidFill>
                <a:latin typeface="Red Hat Display"/>
                <a:ea typeface="Red Hat Display"/>
                <a:cs typeface="Red Hat Display"/>
                <a:sym typeface="Red Hat Display"/>
              </a:rPr>
              <a:t>GIVstream</a:t>
            </a:r>
            <a:r>
              <a:rPr lang="en" sz="1210">
                <a:solidFill>
                  <a:schemeClr val="lt1"/>
                </a:solidFill>
                <a:latin typeface="Red Hat Display"/>
                <a:ea typeface="Red Hat Display"/>
                <a:cs typeface="Red Hat Display"/>
                <a:sym typeface="Red Hat Display"/>
              </a:rPr>
              <a:t> is another novel concept pioneered by Giveth. When you harvest rewards from the GIVfarm you are not only earning instantly claimable rewards but also receiving and augmenting your own personal continuous stream of GIV.</a:t>
            </a:r>
            <a:endParaRPr sz="1210">
              <a:solidFill>
                <a:schemeClr val="lt1"/>
              </a:solidFill>
              <a:latin typeface="Red Hat Display"/>
              <a:ea typeface="Red Hat Display"/>
              <a:cs typeface="Red Hat Display"/>
              <a:sym typeface="Red Hat Display"/>
            </a:endParaRPr>
          </a:p>
        </p:txBody>
      </p:sp>
      <p:pic>
        <p:nvPicPr>
          <p:cNvPr id="98" name="Google Shape;98;p17"/>
          <p:cNvPicPr preferRelativeResize="0"/>
          <p:nvPr/>
        </p:nvPicPr>
        <p:blipFill>
          <a:blip r:embed="rId5">
            <a:alphaModFix/>
          </a:blip>
          <a:stretch>
            <a:fillRect/>
          </a:stretch>
        </p:blipFill>
        <p:spPr>
          <a:xfrm>
            <a:off x="1459938" y="2872023"/>
            <a:ext cx="6224124" cy="1860700"/>
          </a:xfrm>
          <a:prstGeom prst="rect">
            <a:avLst/>
          </a:prstGeom>
          <a:noFill/>
          <a:ln>
            <a:noFill/>
          </a:ln>
        </p:spPr>
      </p:pic>
      <p:pic>
        <p:nvPicPr>
          <p:cNvPr id="99" name="Google Shape;99;p17"/>
          <p:cNvPicPr preferRelativeResize="0"/>
          <p:nvPr/>
        </p:nvPicPr>
        <p:blipFill rotWithShape="1">
          <a:blip r:embed="rId6">
            <a:alphaModFix/>
          </a:blip>
          <a:srcRect b="0" l="0" r="68147" t="0"/>
          <a:stretch/>
        </p:blipFill>
        <p:spPr>
          <a:xfrm>
            <a:off x="8645000" y="4636500"/>
            <a:ext cx="364926" cy="365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18"/>
          <p:cNvPicPr preferRelativeResize="0"/>
          <p:nvPr/>
        </p:nvPicPr>
        <p:blipFill>
          <a:blip r:embed="rId3">
            <a:alphaModFix/>
          </a:blip>
          <a:stretch>
            <a:fillRect/>
          </a:stretch>
        </p:blipFill>
        <p:spPr>
          <a:xfrm>
            <a:off x="3965" y="0"/>
            <a:ext cx="9136072" cy="5143501"/>
          </a:xfrm>
          <a:prstGeom prst="rect">
            <a:avLst/>
          </a:prstGeom>
          <a:noFill/>
          <a:ln>
            <a:noFill/>
          </a:ln>
        </p:spPr>
      </p:pic>
      <p:pic>
        <p:nvPicPr>
          <p:cNvPr id="105" name="Google Shape;105;p18"/>
          <p:cNvPicPr preferRelativeResize="0"/>
          <p:nvPr/>
        </p:nvPicPr>
        <p:blipFill rotWithShape="1">
          <a:blip r:embed="rId4">
            <a:alphaModFix/>
          </a:blip>
          <a:srcRect b="0" l="0" r="68147" t="0"/>
          <a:stretch/>
        </p:blipFill>
        <p:spPr>
          <a:xfrm>
            <a:off x="8645000" y="4636500"/>
            <a:ext cx="364926" cy="365750"/>
          </a:xfrm>
          <a:prstGeom prst="rect">
            <a:avLst/>
          </a:prstGeom>
          <a:noFill/>
          <a:ln>
            <a:noFill/>
          </a:ln>
        </p:spPr>
      </p:pic>
      <p:sp>
        <p:nvSpPr>
          <p:cNvPr id="106" name="Google Shape;106;p18"/>
          <p:cNvSpPr txBox="1"/>
          <p:nvPr>
            <p:ph type="title"/>
          </p:nvPr>
        </p:nvSpPr>
        <p:spPr>
          <a:xfrm>
            <a:off x="3975" y="339750"/>
            <a:ext cx="9135900" cy="72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3020">
                <a:solidFill>
                  <a:srgbClr val="FED670"/>
                </a:solidFill>
                <a:latin typeface="Red Hat Display"/>
                <a:ea typeface="Red Hat Display"/>
                <a:cs typeface="Red Hat Display"/>
                <a:sym typeface="Red Hat Display"/>
              </a:rPr>
              <a:t>Our growth plan - the best is yet to come</a:t>
            </a:r>
            <a:endParaRPr b="1" sz="3020">
              <a:solidFill>
                <a:srgbClr val="FED670"/>
              </a:solidFill>
              <a:latin typeface="Red Hat Display"/>
              <a:ea typeface="Red Hat Display"/>
              <a:cs typeface="Red Hat Display"/>
              <a:sym typeface="Red Hat Display"/>
            </a:endParaRPr>
          </a:p>
        </p:txBody>
      </p:sp>
      <p:pic>
        <p:nvPicPr>
          <p:cNvPr id="107" name="Google Shape;107;p18"/>
          <p:cNvPicPr preferRelativeResize="0"/>
          <p:nvPr/>
        </p:nvPicPr>
        <p:blipFill rotWithShape="1">
          <a:blip r:embed="rId5">
            <a:alphaModFix/>
          </a:blip>
          <a:srcRect b="0" l="0" r="37170" t="0"/>
          <a:stretch/>
        </p:blipFill>
        <p:spPr>
          <a:xfrm>
            <a:off x="7919772" y="2385025"/>
            <a:ext cx="1224225" cy="1868125"/>
          </a:xfrm>
          <a:prstGeom prst="rect">
            <a:avLst/>
          </a:prstGeom>
          <a:noFill/>
          <a:ln>
            <a:noFill/>
          </a:ln>
        </p:spPr>
      </p:pic>
      <p:sp>
        <p:nvSpPr>
          <p:cNvPr id="108" name="Google Shape;108;p18"/>
          <p:cNvSpPr/>
          <p:nvPr/>
        </p:nvSpPr>
        <p:spPr>
          <a:xfrm>
            <a:off x="372625" y="955125"/>
            <a:ext cx="695100" cy="3960600"/>
          </a:xfrm>
          <a:prstGeom prst="downArrow">
            <a:avLst>
              <a:gd fmla="val 50486" name="adj1"/>
              <a:gd fmla="val 50000" name="adj2"/>
            </a:avLst>
          </a:prstGeom>
          <a:gradFill>
            <a:gsLst>
              <a:gs pos="0">
                <a:srgbClr val="5326EC"/>
              </a:gs>
              <a:gs pos="100000">
                <a:srgbClr val="E1458D"/>
              </a:gs>
            </a:gsLst>
            <a:lin ang="5400012" scaled="0"/>
          </a:gra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8"/>
          <p:cNvSpPr/>
          <p:nvPr/>
        </p:nvSpPr>
        <p:spPr>
          <a:xfrm>
            <a:off x="372625" y="1441500"/>
            <a:ext cx="695100" cy="197100"/>
          </a:xfrm>
          <a:prstGeom prst="rect">
            <a:avLst/>
          </a:prstGeom>
          <a:solidFill>
            <a:srgbClr val="370E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rPr>
              <a:t>20</a:t>
            </a:r>
            <a:r>
              <a:rPr b="1" lang="en" sz="1100">
                <a:solidFill>
                  <a:schemeClr val="lt1"/>
                </a:solidFill>
              </a:rPr>
              <a:t>22</a:t>
            </a:r>
            <a:endParaRPr b="1" sz="1100">
              <a:solidFill>
                <a:schemeClr val="lt1"/>
              </a:solidFill>
            </a:endParaRPr>
          </a:p>
        </p:txBody>
      </p:sp>
      <p:sp>
        <p:nvSpPr>
          <p:cNvPr id="110" name="Google Shape;110;p18"/>
          <p:cNvSpPr/>
          <p:nvPr/>
        </p:nvSpPr>
        <p:spPr>
          <a:xfrm>
            <a:off x="372625" y="2518713"/>
            <a:ext cx="695100" cy="197100"/>
          </a:xfrm>
          <a:prstGeom prst="rect">
            <a:avLst/>
          </a:prstGeom>
          <a:solidFill>
            <a:srgbClr val="370E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rPr>
              <a:t>2022</a:t>
            </a:r>
            <a:endParaRPr b="1" sz="1100">
              <a:solidFill>
                <a:schemeClr val="lt1"/>
              </a:solidFill>
            </a:endParaRPr>
          </a:p>
        </p:txBody>
      </p:sp>
      <p:sp>
        <p:nvSpPr>
          <p:cNvPr id="111" name="Google Shape;111;p18"/>
          <p:cNvSpPr/>
          <p:nvPr/>
        </p:nvSpPr>
        <p:spPr>
          <a:xfrm>
            <a:off x="372625" y="4168775"/>
            <a:ext cx="695100" cy="197100"/>
          </a:xfrm>
          <a:prstGeom prst="rect">
            <a:avLst/>
          </a:prstGeom>
          <a:solidFill>
            <a:srgbClr val="E1458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rPr>
              <a:t>Future</a:t>
            </a:r>
            <a:endParaRPr b="1" sz="1100">
              <a:solidFill>
                <a:schemeClr val="lt1"/>
              </a:solidFill>
            </a:endParaRPr>
          </a:p>
        </p:txBody>
      </p:sp>
      <p:sp>
        <p:nvSpPr>
          <p:cNvPr id="112" name="Google Shape;112;p18"/>
          <p:cNvSpPr/>
          <p:nvPr/>
        </p:nvSpPr>
        <p:spPr>
          <a:xfrm>
            <a:off x="372625" y="3343738"/>
            <a:ext cx="695100" cy="197100"/>
          </a:xfrm>
          <a:prstGeom prst="rect">
            <a:avLst/>
          </a:prstGeom>
          <a:solidFill>
            <a:srgbClr val="370E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rPr>
              <a:t>2023</a:t>
            </a:r>
            <a:endParaRPr b="1" sz="1100">
              <a:solidFill>
                <a:schemeClr val="lt1"/>
              </a:solidFill>
            </a:endParaRPr>
          </a:p>
        </p:txBody>
      </p:sp>
      <p:sp>
        <p:nvSpPr>
          <p:cNvPr id="113" name="Google Shape;113;p18"/>
          <p:cNvSpPr/>
          <p:nvPr/>
        </p:nvSpPr>
        <p:spPr>
          <a:xfrm>
            <a:off x="1283750" y="1000050"/>
            <a:ext cx="7013400" cy="1080000"/>
          </a:xfrm>
          <a:prstGeom prst="roundRect">
            <a:avLst>
              <a:gd fmla="val 2564" name="adj"/>
            </a:avLst>
          </a:prstGeom>
          <a:solidFill>
            <a:srgbClr val="370EC3"/>
          </a:solidFill>
          <a:ln>
            <a:noFill/>
          </a:ln>
          <a:effectLst>
            <a:outerShdw blurRad="142875" rotWithShape="0" algn="bl">
              <a:srgbClr val="000000">
                <a:alpha val="9410"/>
              </a:srgbClr>
            </a:outerShdw>
          </a:effectLst>
        </p:spPr>
        <p:txBody>
          <a:bodyPr anchorCtr="0" anchor="t"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10">
                <a:solidFill>
                  <a:srgbClr val="FED670"/>
                </a:solidFill>
                <a:latin typeface="Red Hat Display"/>
                <a:ea typeface="Red Hat Display"/>
                <a:cs typeface="Red Hat Display"/>
                <a:sym typeface="Red Hat Display"/>
              </a:rPr>
              <a:t>Angel Vault and path to our stable token (oneGIV)</a:t>
            </a:r>
            <a:endParaRPr b="1" sz="121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110">
                <a:solidFill>
                  <a:schemeClr val="lt1"/>
                </a:solidFill>
                <a:latin typeface="Red Hat Display"/>
                <a:ea typeface="Red Hat Display"/>
                <a:cs typeface="Red Hat Display"/>
                <a:sym typeface="Red Hat Display"/>
              </a:rPr>
              <a:t>To create more liquidity, we are planning to launch $oneGIV and make a protocol owned Giveth Angel Vault. This way we can protect the value of $GIV for GIVbacks, the GIVgarden &amp; all our future ventures. $oneGIV will be used throughout the GIVeconomy.</a:t>
            </a:r>
            <a:endParaRPr sz="1210">
              <a:solidFill>
                <a:schemeClr val="lt1"/>
              </a:solidFill>
              <a:latin typeface="Red Hat Display"/>
              <a:ea typeface="Red Hat Display"/>
              <a:cs typeface="Red Hat Display"/>
              <a:sym typeface="Red Hat Display"/>
            </a:endParaRPr>
          </a:p>
        </p:txBody>
      </p:sp>
      <p:sp>
        <p:nvSpPr>
          <p:cNvPr id="114" name="Google Shape;114;p18"/>
          <p:cNvSpPr/>
          <p:nvPr/>
        </p:nvSpPr>
        <p:spPr>
          <a:xfrm>
            <a:off x="1283750" y="2165325"/>
            <a:ext cx="7013400" cy="820200"/>
          </a:xfrm>
          <a:prstGeom prst="roundRect">
            <a:avLst>
              <a:gd fmla="val 2564" name="adj"/>
            </a:avLst>
          </a:prstGeom>
          <a:solidFill>
            <a:srgbClr val="370EC3"/>
          </a:solidFill>
          <a:ln>
            <a:noFill/>
          </a:ln>
          <a:effectLst>
            <a:outerShdw blurRad="142875" rotWithShape="0" algn="bl">
              <a:srgbClr val="000000">
                <a:alpha val="9410"/>
              </a:srgbClr>
            </a:outerShdw>
          </a:effectLst>
        </p:spPr>
        <p:txBody>
          <a:bodyPr anchorCtr="0" anchor="t"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10">
                <a:solidFill>
                  <a:srgbClr val="FED670"/>
                </a:solidFill>
                <a:latin typeface="Red Hat Display"/>
                <a:ea typeface="Red Hat Display"/>
                <a:cs typeface="Red Hat Display"/>
                <a:sym typeface="Red Hat Display"/>
              </a:rPr>
              <a:t>GIVpower</a:t>
            </a:r>
            <a:endParaRPr b="1" sz="121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110">
                <a:solidFill>
                  <a:schemeClr val="lt1"/>
                </a:solidFill>
                <a:latin typeface="Red Hat Display"/>
                <a:ea typeface="Red Hat Display"/>
                <a:cs typeface="Red Hat Display"/>
                <a:sym typeface="Red Hat Display"/>
              </a:rPr>
              <a:t>$GIV holders will be able to lock their tokens to BOOST projects asking for donations on our platform. The longer they lock, the more the project is BOOSTED and the higher their staking APR.</a:t>
            </a:r>
            <a:endParaRPr b="1" sz="1210">
              <a:solidFill>
                <a:srgbClr val="FED670"/>
              </a:solidFill>
              <a:latin typeface="Red Hat Display"/>
              <a:ea typeface="Red Hat Display"/>
              <a:cs typeface="Red Hat Display"/>
              <a:sym typeface="Red Hat Display"/>
            </a:endParaRPr>
          </a:p>
        </p:txBody>
      </p:sp>
      <p:sp>
        <p:nvSpPr>
          <p:cNvPr id="115" name="Google Shape;115;p18"/>
          <p:cNvSpPr/>
          <p:nvPr/>
        </p:nvSpPr>
        <p:spPr>
          <a:xfrm>
            <a:off x="1283750" y="3061725"/>
            <a:ext cx="7013400" cy="820200"/>
          </a:xfrm>
          <a:prstGeom prst="roundRect">
            <a:avLst>
              <a:gd fmla="val 2564" name="adj"/>
            </a:avLst>
          </a:prstGeom>
          <a:solidFill>
            <a:srgbClr val="370EC3"/>
          </a:solidFill>
          <a:ln>
            <a:noFill/>
          </a:ln>
          <a:effectLst>
            <a:outerShdw blurRad="142875" rotWithShape="0" algn="bl">
              <a:srgbClr val="000000">
                <a:alpha val="9410"/>
              </a:srgbClr>
            </a:outerShdw>
          </a:effectLst>
        </p:spPr>
        <p:txBody>
          <a:bodyPr anchorCtr="0" anchor="t"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10">
                <a:solidFill>
                  <a:srgbClr val="FED670"/>
                </a:solidFill>
                <a:latin typeface="Red Hat Display"/>
                <a:ea typeface="Red Hat Display"/>
                <a:cs typeface="Red Hat Display"/>
                <a:sym typeface="Red Hat Display"/>
              </a:rPr>
              <a:t>GIVfi</a:t>
            </a:r>
            <a:endParaRPr b="1" sz="121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110">
                <a:solidFill>
                  <a:schemeClr val="lt1"/>
                </a:solidFill>
                <a:latin typeface="Red Hat Display"/>
                <a:ea typeface="Red Hat Display"/>
                <a:cs typeface="Red Hat Display"/>
                <a:sym typeface="Red Hat Display"/>
              </a:rPr>
              <a:t>Latent donations on the platform will be put into safe defi strategies to earn an interest while waiting for projects to withdraw them. This interest will be used to buy $GIV on secondary markets.</a:t>
            </a:r>
            <a:endParaRPr b="1" sz="1210">
              <a:solidFill>
                <a:srgbClr val="FED670"/>
              </a:solidFill>
              <a:latin typeface="Red Hat Display"/>
              <a:ea typeface="Red Hat Display"/>
              <a:cs typeface="Red Hat Display"/>
              <a:sym typeface="Red Hat Display"/>
            </a:endParaRPr>
          </a:p>
        </p:txBody>
      </p:sp>
      <p:sp>
        <p:nvSpPr>
          <p:cNvPr id="116" name="Google Shape;116;p18"/>
          <p:cNvSpPr/>
          <p:nvPr/>
        </p:nvSpPr>
        <p:spPr>
          <a:xfrm>
            <a:off x="1283750" y="3958125"/>
            <a:ext cx="7013400" cy="957600"/>
          </a:xfrm>
          <a:prstGeom prst="roundRect">
            <a:avLst>
              <a:gd fmla="val 2564" name="adj"/>
            </a:avLst>
          </a:prstGeom>
          <a:solidFill>
            <a:srgbClr val="E1458D"/>
          </a:solidFill>
          <a:ln>
            <a:noFill/>
          </a:ln>
          <a:effectLst>
            <a:outerShdw blurRad="142875" rotWithShape="0" algn="bl">
              <a:srgbClr val="000000">
                <a:alpha val="9410"/>
              </a:srgbClr>
            </a:outerShdw>
          </a:effectLst>
        </p:spPr>
        <p:txBody>
          <a:bodyPr anchorCtr="0" anchor="t"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10">
                <a:solidFill>
                  <a:schemeClr val="lt1"/>
                </a:solidFill>
                <a:latin typeface="Red Hat Display"/>
                <a:ea typeface="Red Hat Display"/>
                <a:cs typeface="Red Hat Display"/>
                <a:sym typeface="Red Hat Display"/>
              </a:rPr>
              <a:t>Regen Microeconomies Market powered by $GIV</a:t>
            </a:r>
            <a:endParaRPr b="1" sz="121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110">
                <a:solidFill>
                  <a:schemeClr val="lt1"/>
                </a:solidFill>
                <a:latin typeface="Red Hat Display"/>
                <a:ea typeface="Red Hat Display"/>
                <a:cs typeface="Red Hat Display"/>
                <a:sym typeface="Red Hat Display"/>
              </a:rPr>
              <a:t>With the $GIV staked behind projects via GIVpower, we can enable for-good projects to launch their own microeconomies backed by $GIV in a Bonding Curve. Donors become investors, Volunteers become shareholders with a voice. This is the Future of Giving.</a:t>
            </a:r>
            <a:endParaRPr b="1" sz="111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t/>
            </a:r>
            <a:endParaRPr b="1" sz="1210">
              <a:solidFill>
                <a:srgbClr val="FED670"/>
              </a:solidFill>
              <a:latin typeface="Red Hat Display"/>
              <a:ea typeface="Red Hat Display"/>
              <a:cs typeface="Red Hat Display"/>
              <a:sym typeface="Red Hat Displ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19"/>
          <p:cNvPicPr preferRelativeResize="0"/>
          <p:nvPr/>
        </p:nvPicPr>
        <p:blipFill>
          <a:blip r:embed="rId3">
            <a:alphaModFix/>
          </a:blip>
          <a:stretch>
            <a:fillRect/>
          </a:stretch>
        </p:blipFill>
        <p:spPr>
          <a:xfrm>
            <a:off x="3965" y="0"/>
            <a:ext cx="9136072" cy="5143501"/>
          </a:xfrm>
          <a:prstGeom prst="rect">
            <a:avLst/>
          </a:prstGeom>
          <a:noFill/>
          <a:ln>
            <a:noFill/>
          </a:ln>
        </p:spPr>
      </p:pic>
      <p:pic>
        <p:nvPicPr>
          <p:cNvPr id="122" name="Google Shape;122;p19"/>
          <p:cNvPicPr preferRelativeResize="0"/>
          <p:nvPr/>
        </p:nvPicPr>
        <p:blipFill rotWithShape="1">
          <a:blip r:embed="rId4">
            <a:alphaModFix/>
          </a:blip>
          <a:srcRect b="0" l="0" r="68147" t="0"/>
          <a:stretch/>
        </p:blipFill>
        <p:spPr>
          <a:xfrm>
            <a:off x="8645000" y="4636500"/>
            <a:ext cx="364926" cy="365750"/>
          </a:xfrm>
          <a:prstGeom prst="rect">
            <a:avLst/>
          </a:prstGeom>
          <a:noFill/>
          <a:ln>
            <a:noFill/>
          </a:ln>
        </p:spPr>
      </p:pic>
      <p:sp>
        <p:nvSpPr>
          <p:cNvPr id="123" name="Google Shape;123;p19"/>
          <p:cNvSpPr txBox="1"/>
          <p:nvPr>
            <p:ph type="title"/>
          </p:nvPr>
        </p:nvSpPr>
        <p:spPr>
          <a:xfrm>
            <a:off x="484400" y="339750"/>
            <a:ext cx="8433000" cy="72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3020">
                <a:solidFill>
                  <a:srgbClr val="FED670"/>
                </a:solidFill>
                <a:latin typeface="Red Hat Display"/>
                <a:ea typeface="Red Hat Display"/>
                <a:cs typeface="Red Hat Display"/>
                <a:sym typeface="Red Hat Display"/>
              </a:rPr>
              <a:t>Giveth DAO</a:t>
            </a:r>
            <a:endParaRPr b="1" sz="3020">
              <a:solidFill>
                <a:srgbClr val="FED670"/>
              </a:solidFill>
              <a:latin typeface="Red Hat Display"/>
              <a:ea typeface="Red Hat Display"/>
              <a:cs typeface="Red Hat Display"/>
              <a:sym typeface="Red Hat Display"/>
            </a:endParaRPr>
          </a:p>
        </p:txBody>
      </p:sp>
      <p:pic>
        <p:nvPicPr>
          <p:cNvPr id="124" name="Google Shape;124;p19"/>
          <p:cNvPicPr preferRelativeResize="0"/>
          <p:nvPr/>
        </p:nvPicPr>
        <p:blipFill rotWithShape="1">
          <a:blip r:embed="rId5">
            <a:alphaModFix/>
          </a:blip>
          <a:srcRect b="0" l="0" r="37170" t="0"/>
          <a:stretch/>
        </p:blipFill>
        <p:spPr>
          <a:xfrm>
            <a:off x="7919772" y="2385025"/>
            <a:ext cx="1224225" cy="1868125"/>
          </a:xfrm>
          <a:prstGeom prst="rect">
            <a:avLst/>
          </a:prstGeom>
          <a:noFill/>
          <a:ln>
            <a:noFill/>
          </a:ln>
        </p:spPr>
      </p:pic>
      <p:sp>
        <p:nvSpPr>
          <p:cNvPr id="125" name="Google Shape;125;p19"/>
          <p:cNvSpPr/>
          <p:nvPr/>
        </p:nvSpPr>
        <p:spPr>
          <a:xfrm>
            <a:off x="342425" y="1346213"/>
            <a:ext cx="2571000" cy="852900"/>
          </a:xfrm>
          <a:prstGeom prst="roundRect">
            <a:avLst>
              <a:gd fmla="val 2564" name="adj"/>
            </a:avLst>
          </a:prstGeom>
          <a:solidFill>
            <a:srgbClr val="370EC3"/>
          </a:solidFill>
          <a:ln>
            <a:noFill/>
          </a:ln>
          <a:effectLst>
            <a:outerShdw blurRad="142875" rotWithShape="0" algn="bl">
              <a:srgbClr val="000000">
                <a:alpha val="9410"/>
              </a:srgbClr>
            </a:outerShdw>
          </a:effectLst>
        </p:spPr>
        <p:txBody>
          <a:bodyPr anchorCtr="0" anchor="t"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100">
                <a:solidFill>
                  <a:srgbClr val="FED670"/>
                </a:solidFill>
                <a:latin typeface="Red Hat Display"/>
                <a:ea typeface="Red Hat Display"/>
                <a:cs typeface="Red Hat Display"/>
                <a:sym typeface="Red Hat Display"/>
              </a:rPr>
              <a:t>Griff Green</a:t>
            </a:r>
            <a:endParaRPr b="1" sz="110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co-Founder of The Commons </a:t>
            </a:r>
            <a:endParaRPr sz="10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Stack, Giveth.io. Also co-founded DAppNode and White Hat Group (WHG).</a:t>
            </a:r>
            <a:endParaRPr sz="1000">
              <a:solidFill>
                <a:schemeClr val="lt1"/>
              </a:solidFill>
              <a:latin typeface="Red Hat Display"/>
              <a:ea typeface="Red Hat Display"/>
              <a:cs typeface="Red Hat Display"/>
              <a:sym typeface="Red Hat Display"/>
            </a:endParaRPr>
          </a:p>
        </p:txBody>
      </p:sp>
      <p:pic>
        <p:nvPicPr>
          <p:cNvPr id="126" name="Google Shape;126;p19"/>
          <p:cNvPicPr preferRelativeResize="0"/>
          <p:nvPr/>
        </p:nvPicPr>
        <p:blipFill rotWithShape="1">
          <a:blip r:embed="rId6">
            <a:alphaModFix/>
          </a:blip>
          <a:srcRect b="15067" l="9432" r="48493" t="0"/>
          <a:stretch/>
        </p:blipFill>
        <p:spPr>
          <a:xfrm>
            <a:off x="2334449" y="1059926"/>
            <a:ext cx="706200" cy="712800"/>
          </a:xfrm>
          <a:prstGeom prst="ellipse">
            <a:avLst/>
          </a:prstGeom>
          <a:noFill/>
          <a:ln>
            <a:noFill/>
          </a:ln>
        </p:spPr>
      </p:pic>
      <p:sp>
        <p:nvSpPr>
          <p:cNvPr id="127" name="Google Shape;127;p19"/>
          <p:cNvSpPr/>
          <p:nvPr/>
        </p:nvSpPr>
        <p:spPr>
          <a:xfrm>
            <a:off x="3161825" y="1346213"/>
            <a:ext cx="2571000" cy="852900"/>
          </a:xfrm>
          <a:prstGeom prst="roundRect">
            <a:avLst>
              <a:gd fmla="val 2564" name="adj"/>
            </a:avLst>
          </a:prstGeom>
          <a:solidFill>
            <a:srgbClr val="370EC3"/>
          </a:solidFill>
          <a:ln>
            <a:noFill/>
          </a:ln>
          <a:effectLst>
            <a:outerShdw blurRad="142875" rotWithShape="0" algn="bl">
              <a:srgbClr val="000000">
                <a:alpha val="9410"/>
              </a:srgbClr>
            </a:outerShdw>
          </a:effectLst>
        </p:spPr>
        <p:txBody>
          <a:bodyPr anchorCtr="0" anchor="t"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100">
                <a:solidFill>
                  <a:srgbClr val="FED670"/>
                </a:solidFill>
                <a:latin typeface="Red Hat Display"/>
                <a:ea typeface="Red Hat Display"/>
                <a:cs typeface="Red Hat Display"/>
                <a:sym typeface="Red Hat Display"/>
              </a:rPr>
              <a:t>Jordi Baylina</a:t>
            </a:r>
            <a:endParaRPr b="1" sz="110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co-founder of Giveth, DAppNode</a:t>
            </a:r>
            <a:endParaRPr sz="10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 and Founder and Technical Lead of Hermez Network and iden3.</a:t>
            </a:r>
            <a:endParaRPr sz="900">
              <a:solidFill>
                <a:schemeClr val="lt1"/>
              </a:solidFill>
              <a:latin typeface="Red Hat Display"/>
              <a:ea typeface="Red Hat Display"/>
              <a:cs typeface="Red Hat Display"/>
              <a:sym typeface="Red Hat Display"/>
            </a:endParaRPr>
          </a:p>
        </p:txBody>
      </p:sp>
      <p:pic>
        <p:nvPicPr>
          <p:cNvPr id="128" name="Google Shape;128;p19"/>
          <p:cNvPicPr preferRelativeResize="0"/>
          <p:nvPr/>
        </p:nvPicPr>
        <p:blipFill rotWithShape="1">
          <a:blip r:embed="rId7">
            <a:alphaModFix/>
          </a:blip>
          <a:srcRect b="6899" l="6639" r="7692" t="6640"/>
          <a:stretch/>
        </p:blipFill>
        <p:spPr>
          <a:xfrm>
            <a:off x="5145713" y="1059926"/>
            <a:ext cx="706200" cy="712800"/>
          </a:xfrm>
          <a:prstGeom prst="ellipse">
            <a:avLst/>
          </a:prstGeom>
          <a:noFill/>
          <a:ln>
            <a:noFill/>
          </a:ln>
        </p:spPr>
      </p:pic>
      <p:sp>
        <p:nvSpPr>
          <p:cNvPr id="129" name="Google Shape;129;p19"/>
          <p:cNvSpPr/>
          <p:nvPr/>
        </p:nvSpPr>
        <p:spPr>
          <a:xfrm>
            <a:off x="5981225" y="1346213"/>
            <a:ext cx="2571000" cy="852900"/>
          </a:xfrm>
          <a:prstGeom prst="roundRect">
            <a:avLst>
              <a:gd fmla="val 2564" name="adj"/>
            </a:avLst>
          </a:prstGeom>
          <a:solidFill>
            <a:srgbClr val="370EC3"/>
          </a:solidFill>
          <a:ln>
            <a:noFill/>
          </a:ln>
          <a:effectLst>
            <a:outerShdw blurRad="142875" rotWithShape="0" algn="bl">
              <a:srgbClr val="000000">
                <a:alpha val="9410"/>
              </a:srgbClr>
            </a:outerShdw>
          </a:effectLst>
        </p:spPr>
        <p:txBody>
          <a:bodyPr anchorCtr="0" anchor="t"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100">
                <a:solidFill>
                  <a:srgbClr val="FED670"/>
                </a:solidFill>
                <a:latin typeface="Red Hat Display"/>
                <a:ea typeface="Red Hat Display"/>
                <a:cs typeface="Red Hat Display"/>
                <a:sym typeface="Red Hat Display"/>
              </a:rPr>
              <a:t>Marko Prljic </a:t>
            </a:r>
            <a:endParaRPr b="1" sz="110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Design scientist. Human behavior, interaction principles and design.</a:t>
            </a:r>
            <a:endParaRPr sz="1000">
              <a:solidFill>
                <a:schemeClr val="lt1"/>
              </a:solidFill>
              <a:latin typeface="Red Hat Display"/>
              <a:ea typeface="Red Hat Display"/>
              <a:cs typeface="Red Hat Display"/>
              <a:sym typeface="Red Hat Display"/>
            </a:endParaRPr>
          </a:p>
        </p:txBody>
      </p:sp>
      <p:pic>
        <p:nvPicPr>
          <p:cNvPr id="130" name="Google Shape;130;p19"/>
          <p:cNvPicPr preferRelativeResize="0"/>
          <p:nvPr/>
        </p:nvPicPr>
        <p:blipFill>
          <a:blip r:embed="rId8">
            <a:alphaModFix/>
          </a:blip>
          <a:stretch>
            <a:fillRect/>
          </a:stretch>
        </p:blipFill>
        <p:spPr>
          <a:xfrm>
            <a:off x="8033201" y="1063226"/>
            <a:ext cx="706200" cy="706200"/>
          </a:xfrm>
          <a:prstGeom prst="ellipse">
            <a:avLst/>
          </a:prstGeom>
          <a:noFill/>
          <a:ln>
            <a:noFill/>
          </a:ln>
        </p:spPr>
      </p:pic>
      <p:sp>
        <p:nvSpPr>
          <p:cNvPr id="131" name="Google Shape;131;p19"/>
          <p:cNvSpPr/>
          <p:nvPr/>
        </p:nvSpPr>
        <p:spPr>
          <a:xfrm>
            <a:off x="342425" y="2489213"/>
            <a:ext cx="2571000" cy="852900"/>
          </a:xfrm>
          <a:prstGeom prst="roundRect">
            <a:avLst>
              <a:gd fmla="val 2564" name="adj"/>
            </a:avLst>
          </a:prstGeom>
          <a:solidFill>
            <a:srgbClr val="370EC3"/>
          </a:solidFill>
          <a:ln>
            <a:noFill/>
          </a:ln>
          <a:effectLst>
            <a:outerShdw blurRad="142875" rotWithShape="0" algn="bl">
              <a:srgbClr val="000000">
                <a:alpha val="9410"/>
              </a:srgbClr>
            </a:outerShdw>
          </a:effectLst>
        </p:spPr>
        <p:txBody>
          <a:bodyPr anchorCtr="0" anchor="t"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100">
                <a:solidFill>
                  <a:srgbClr val="FED670"/>
                </a:solidFill>
                <a:latin typeface="Red Hat Display"/>
                <a:ea typeface="Red Hat Display"/>
                <a:cs typeface="Red Hat Display"/>
                <a:sym typeface="Red Hat Display"/>
              </a:rPr>
              <a:t>Lauren Luz</a:t>
            </a:r>
            <a:endParaRPr b="1" sz="110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Giveth communications lead and GIVeconomy project management.</a:t>
            </a:r>
            <a:endParaRPr sz="1000">
              <a:solidFill>
                <a:schemeClr val="lt1"/>
              </a:solidFill>
              <a:latin typeface="Red Hat Display"/>
              <a:ea typeface="Red Hat Display"/>
              <a:cs typeface="Red Hat Display"/>
              <a:sym typeface="Red Hat Display"/>
            </a:endParaRPr>
          </a:p>
        </p:txBody>
      </p:sp>
      <p:pic>
        <p:nvPicPr>
          <p:cNvPr id="132" name="Google Shape;132;p19"/>
          <p:cNvPicPr preferRelativeResize="0"/>
          <p:nvPr/>
        </p:nvPicPr>
        <p:blipFill rotWithShape="1">
          <a:blip r:embed="rId9">
            <a:alphaModFix/>
          </a:blip>
          <a:srcRect b="21900" l="30881" r="0" t="7061"/>
          <a:stretch/>
        </p:blipFill>
        <p:spPr>
          <a:xfrm>
            <a:off x="2321125" y="2265350"/>
            <a:ext cx="706200" cy="726000"/>
          </a:xfrm>
          <a:prstGeom prst="ellipse">
            <a:avLst/>
          </a:prstGeom>
          <a:noFill/>
          <a:ln>
            <a:noFill/>
          </a:ln>
        </p:spPr>
      </p:pic>
      <p:sp>
        <p:nvSpPr>
          <p:cNvPr id="133" name="Google Shape;133;p19"/>
          <p:cNvSpPr/>
          <p:nvPr/>
        </p:nvSpPr>
        <p:spPr>
          <a:xfrm>
            <a:off x="3161825" y="2479588"/>
            <a:ext cx="2571000" cy="852900"/>
          </a:xfrm>
          <a:prstGeom prst="roundRect">
            <a:avLst>
              <a:gd fmla="val 2564" name="adj"/>
            </a:avLst>
          </a:prstGeom>
          <a:solidFill>
            <a:srgbClr val="370EC3"/>
          </a:solidFill>
          <a:ln>
            <a:noFill/>
          </a:ln>
          <a:effectLst>
            <a:outerShdw blurRad="142875" rotWithShape="0" algn="bl">
              <a:srgbClr val="000000">
                <a:alpha val="9410"/>
              </a:srgbClr>
            </a:outerShdw>
          </a:effectLst>
        </p:spPr>
        <p:txBody>
          <a:bodyPr anchorCtr="0" anchor="t"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100">
                <a:solidFill>
                  <a:srgbClr val="FED670"/>
                </a:solidFill>
                <a:latin typeface="Red Hat Display"/>
                <a:ea typeface="Red Hat Display"/>
                <a:cs typeface="Red Hat Display"/>
                <a:sym typeface="Red Hat Display"/>
              </a:rPr>
              <a:t>Mitch @divine_comedian</a:t>
            </a:r>
            <a:endParaRPr b="1" sz="110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Blockchain Writer, Junior </a:t>
            </a:r>
            <a:endParaRPr sz="10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Developer, DAO steward.</a:t>
            </a:r>
            <a:endParaRPr sz="1000">
              <a:solidFill>
                <a:schemeClr val="lt1"/>
              </a:solidFill>
              <a:latin typeface="Red Hat Display"/>
              <a:ea typeface="Red Hat Display"/>
              <a:cs typeface="Red Hat Display"/>
              <a:sym typeface="Red Hat Display"/>
            </a:endParaRPr>
          </a:p>
        </p:txBody>
      </p:sp>
      <p:pic>
        <p:nvPicPr>
          <p:cNvPr id="134" name="Google Shape;134;p19"/>
          <p:cNvPicPr preferRelativeResize="0"/>
          <p:nvPr/>
        </p:nvPicPr>
        <p:blipFill>
          <a:blip r:embed="rId10">
            <a:alphaModFix/>
          </a:blip>
          <a:stretch>
            <a:fillRect/>
          </a:stretch>
        </p:blipFill>
        <p:spPr>
          <a:xfrm>
            <a:off x="5145713" y="2282426"/>
            <a:ext cx="706200" cy="706200"/>
          </a:xfrm>
          <a:prstGeom prst="ellipse">
            <a:avLst/>
          </a:prstGeom>
          <a:noFill/>
          <a:ln>
            <a:noFill/>
          </a:ln>
        </p:spPr>
      </p:pic>
      <p:sp>
        <p:nvSpPr>
          <p:cNvPr id="135" name="Google Shape;135;p19"/>
          <p:cNvSpPr/>
          <p:nvPr/>
        </p:nvSpPr>
        <p:spPr>
          <a:xfrm>
            <a:off x="5981225" y="2479588"/>
            <a:ext cx="2571000" cy="852900"/>
          </a:xfrm>
          <a:prstGeom prst="roundRect">
            <a:avLst>
              <a:gd fmla="val 2564" name="adj"/>
            </a:avLst>
          </a:prstGeom>
          <a:solidFill>
            <a:srgbClr val="370EC3"/>
          </a:solidFill>
          <a:ln>
            <a:noFill/>
          </a:ln>
          <a:effectLst>
            <a:outerShdw blurRad="142875" rotWithShape="0" algn="bl">
              <a:srgbClr val="000000">
                <a:alpha val="9410"/>
              </a:srgbClr>
            </a:outerShdw>
          </a:effectLst>
        </p:spPr>
        <p:txBody>
          <a:bodyPr anchorCtr="0" anchor="t"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100">
                <a:solidFill>
                  <a:srgbClr val="FED670"/>
                </a:solidFill>
                <a:latin typeface="Red Hat Display"/>
                <a:ea typeface="Red Hat Display"/>
                <a:cs typeface="Red Hat Display"/>
                <a:sym typeface="Red Hat Display"/>
              </a:rPr>
              <a:t>Willy Ogorzaly</a:t>
            </a:r>
            <a:endParaRPr b="1" sz="110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Head of Decentralization at Fox Foundation. Former CEO @bitfract acq: ShapeShift @JustLegal acq: DigitalTown.</a:t>
            </a:r>
            <a:endParaRPr sz="1000">
              <a:solidFill>
                <a:schemeClr val="lt1"/>
              </a:solidFill>
              <a:latin typeface="Red Hat Display"/>
              <a:ea typeface="Red Hat Display"/>
              <a:cs typeface="Red Hat Display"/>
              <a:sym typeface="Red Hat Display"/>
            </a:endParaRPr>
          </a:p>
        </p:txBody>
      </p:sp>
      <p:pic>
        <p:nvPicPr>
          <p:cNvPr id="136" name="Google Shape;136;p19"/>
          <p:cNvPicPr preferRelativeResize="0"/>
          <p:nvPr/>
        </p:nvPicPr>
        <p:blipFill rotWithShape="1">
          <a:blip r:embed="rId11">
            <a:alphaModFix/>
          </a:blip>
          <a:srcRect b="19929" l="10062" r="10205" t="0"/>
          <a:stretch/>
        </p:blipFill>
        <p:spPr>
          <a:xfrm>
            <a:off x="8033199" y="2273762"/>
            <a:ext cx="706200" cy="709200"/>
          </a:xfrm>
          <a:prstGeom prst="ellipse">
            <a:avLst/>
          </a:prstGeom>
          <a:noFill/>
          <a:ln>
            <a:noFill/>
          </a:ln>
        </p:spPr>
      </p:pic>
      <p:sp>
        <p:nvSpPr>
          <p:cNvPr id="137" name="Google Shape;137;p19"/>
          <p:cNvSpPr/>
          <p:nvPr/>
        </p:nvSpPr>
        <p:spPr>
          <a:xfrm>
            <a:off x="342425" y="3632213"/>
            <a:ext cx="2571000" cy="852900"/>
          </a:xfrm>
          <a:prstGeom prst="roundRect">
            <a:avLst>
              <a:gd fmla="val 2564" name="adj"/>
            </a:avLst>
          </a:prstGeom>
          <a:solidFill>
            <a:srgbClr val="370EC3"/>
          </a:solidFill>
          <a:ln>
            <a:noFill/>
          </a:ln>
          <a:effectLst>
            <a:outerShdw blurRad="142875" rotWithShape="0" algn="bl">
              <a:srgbClr val="000000">
                <a:alpha val="9410"/>
              </a:srgbClr>
            </a:outerShdw>
          </a:effectLst>
        </p:spPr>
        <p:txBody>
          <a:bodyPr anchorCtr="0" anchor="t"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100">
                <a:solidFill>
                  <a:srgbClr val="FED670"/>
                </a:solidFill>
                <a:latin typeface="Red Hat Display"/>
                <a:ea typeface="Red Hat Display"/>
                <a:cs typeface="Red Hat Display"/>
                <a:sym typeface="Red Hat Display"/>
              </a:rPr>
              <a:t>Eduardo Antuña </a:t>
            </a:r>
            <a:endParaRPr b="1" sz="110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DAppNode co-founder and </a:t>
            </a:r>
            <a:endParaRPr sz="10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project lead. Ethereum DevOps and Solidity developer.</a:t>
            </a:r>
            <a:endParaRPr sz="1000">
              <a:solidFill>
                <a:schemeClr val="lt1"/>
              </a:solidFill>
              <a:latin typeface="Red Hat Display"/>
              <a:ea typeface="Red Hat Display"/>
              <a:cs typeface="Red Hat Display"/>
              <a:sym typeface="Red Hat Display"/>
            </a:endParaRPr>
          </a:p>
        </p:txBody>
      </p:sp>
      <p:pic>
        <p:nvPicPr>
          <p:cNvPr id="138" name="Google Shape;138;p19"/>
          <p:cNvPicPr preferRelativeResize="0"/>
          <p:nvPr/>
        </p:nvPicPr>
        <p:blipFill>
          <a:blip r:embed="rId12">
            <a:alphaModFix/>
          </a:blip>
          <a:stretch>
            <a:fillRect/>
          </a:stretch>
        </p:blipFill>
        <p:spPr>
          <a:xfrm>
            <a:off x="2321125" y="3398599"/>
            <a:ext cx="706200" cy="706200"/>
          </a:xfrm>
          <a:prstGeom prst="ellipse">
            <a:avLst/>
          </a:prstGeom>
          <a:noFill/>
          <a:ln>
            <a:noFill/>
          </a:ln>
        </p:spPr>
      </p:pic>
      <p:sp>
        <p:nvSpPr>
          <p:cNvPr id="139" name="Google Shape;139;p19"/>
          <p:cNvSpPr/>
          <p:nvPr/>
        </p:nvSpPr>
        <p:spPr>
          <a:xfrm>
            <a:off x="3161825" y="3632213"/>
            <a:ext cx="2571000" cy="852900"/>
          </a:xfrm>
          <a:prstGeom prst="roundRect">
            <a:avLst>
              <a:gd fmla="val 2564" name="adj"/>
            </a:avLst>
          </a:prstGeom>
          <a:solidFill>
            <a:srgbClr val="370EC3"/>
          </a:solidFill>
          <a:ln>
            <a:noFill/>
          </a:ln>
          <a:effectLst>
            <a:outerShdw blurRad="142875" rotWithShape="0" algn="bl">
              <a:srgbClr val="000000">
                <a:alpha val="9410"/>
              </a:srgbClr>
            </a:outerShdw>
          </a:effectLst>
        </p:spPr>
        <p:txBody>
          <a:bodyPr anchorCtr="0" anchor="t"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100">
                <a:solidFill>
                  <a:srgbClr val="FED670"/>
                </a:solidFill>
                <a:latin typeface="Red Hat Display"/>
                <a:ea typeface="Red Hat Display"/>
                <a:cs typeface="Red Hat Display"/>
                <a:sym typeface="Red Hat Display"/>
              </a:rPr>
              <a:t>Sem @404ouch</a:t>
            </a:r>
            <a:endParaRPr b="1" sz="110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Software engineer 1hive, giveth. </a:t>
            </a:r>
            <a:endParaRPr sz="10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Smart contract developer. Building GIVpower.</a:t>
            </a:r>
            <a:endParaRPr sz="1000">
              <a:solidFill>
                <a:schemeClr val="lt1"/>
              </a:solidFill>
              <a:latin typeface="Red Hat Display"/>
              <a:ea typeface="Red Hat Display"/>
              <a:cs typeface="Red Hat Display"/>
              <a:sym typeface="Red Hat Display"/>
            </a:endParaRPr>
          </a:p>
        </p:txBody>
      </p:sp>
      <p:pic>
        <p:nvPicPr>
          <p:cNvPr id="140" name="Google Shape;140;p19"/>
          <p:cNvPicPr preferRelativeResize="0"/>
          <p:nvPr/>
        </p:nvPicPr>
        <p:blipFill>
          <a:blip r:embed="rId13">
            <a:alphaModFix/>
          </a:blip>
          <a:stretch>
            <a:fillRect/>
          </a:stretch>
        </p:blipFill>
        <p:spPr>
          <a:xfrm>
            <a:off x="5145725" y="3398600"/>
            <a:ext cx="706200" cy="706200"/>
          </a:xfrm>
          <a:prstGeom prst="ellipse">
            <a:avLst/>
          </a:prstGeom>
          <a:noFill/>
          <a:ln>
            <a:noFill/>
          </a:ln>
        </p:spPr>
      </p:pic>
      <p:sp>
        <p:nvSpPr>
          <p:cNvPr id="141" name="Google Shape;141;p19"/>
          <p:cNvSpPr/>
          <p:nvPr/>
        </p:nvSpPr>
        <p:spPr>
          <a:xfrm>
            <a:off x="5981225" y="3632213"/>
            <a:ext cx="2571000" cy="852900"/>
          </a:xfrm>
          <a:prstGeom prst="roundRect">
            <a:avLst>
              <a:gd fmla="val 2564" name="adj"/>
            </a:avLst>
          </a:prstGeom>
          <a:solidFill>
            <a:srgbClr val="370EC3"/>
          </a:solidFill>
          <a:ln>
            <a:noFill/>
          </a:ln>
          <a:effectLst>
            <a:outerShdw blurRad="142875" rotWithShape="0" algn="bl">
              <a:srgbClr val="000000">
                <a:alpha val="9410"/>
              </a:srgbClr>
            </a:outerShdw>
          </a:effectLst>
        </p:spPr>
        <p:txBody>
          <a:bodyPr anchorCtr="0" anchor="t"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100">
                <a:solidFill>
                  <a:srgbClr val="FED670"/>
                </a:solidFill>
                <a:latin typeface="Red Hat Display"/>
                <a:ea typeface="Red Hat Display"/>
                <a:cs typeface="Red Hat Display"/>
                <a:sym typeface="Red Hat Display"/>
              </a:rPr>
              <a:t>Oleksii Matiiasevych</a:t>
            </a:r>
            <a:endParaRPr b="1" sz="110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Etherium </a:t>
            </a:r>
            <a:r>
              <a:rPr lang="en" sz="1000">
                <a:solidFill>
                  <a:schemeClr val="lt1"/>
                </a:solidFill>
                <a:latin typeface="Red Hat Display"/>
                <a:ea typeface="Red Hat Display"/>
                <a:cs typeface="Red Hat Display"/>
                <a:sym typeface="Red Hat Display"/>
              </a:rPr>
              <a:t>architect</a:t>
            </a:r>
            <a:r>
              <a:rPr lang="en" sz="1000">
                <a:solidFill>
                  <a:schemeClr val="lt1"/>
                </a:solidFill>
                <a:latin typeface="Red Hat Display"/>
                <a:ea typeface="Red Hat Display"/>
                <a:cs typeface="Red Hat Display"/>
                <a:sym typeface="Red Hat Display"/>
              </a:rPr>
              <a:t>, </a:t>
            </a:r>
            <a:endParaRPr sz="10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Smart Contracts Engineer.</a:t>
            </a:r>
            <a:endParaRPr sz="1000">
              <a:solidFill>
                <a:schemeClr val="lt1"/>
              </a:solidFill>
              <a:latin typeface="Red Hat Display"/>
              <a:ea typeface="Red Hat Display"/>
              <a:cs typeface="Red Hat Display"/>
              <a:sym typeface="Red Hat Display"/>
            </a:endParaRPr>
          </a:p>
        </p:txBody>
      </p:sp>
      <p:pic>
        <p:nvPicPr>
          <p:cNvPr id="142" name="Google Shape;142;p19"/>
          <p:cNvPicPr preferRelativeResize="0"/>
          <p:nvPr/>
        </p:nvPicPr>
        <p:blipFill>
          <a:blip r:embed="rId14">
            <a:alphaModFix/>
          </a:blip>
          <a:stretch>
            <a:fillRect/>
          </a:stretch>
        </p:blipFill>
        <p:spPr>
          <a:xfrm>
            <a:off x="8033200" y="3407450"/>
            <a:ext cx="706200" cy="688500"/>
          </a:xfrm>
          <a:prstGeom prst="ellipse">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0"/>
          <p:cNvPicPr preferRelativeResize="0"/>
          <p:nvPr/>
        </p:nvPicPr>
        <p:blipFill>
          <a:blip r:embed="rId3">
            <a:alphaModFix/>
          </a:blip>
          <a:stretch>
            <a:fillRect/>
          </a:stretch>
        </p:blipFill>
        <p:spPr>
          <a:xfrm>
            <a:off x="3965" y="0"/>
            <a:ext cx="9136072" cy="5143501"/>
          </a:xfrm>
          <a:prstGeom prst="rect">
            <a:avLst/>
          </a:prstGeom>
          <a:noFill/>
          <a:ln>
            <a:noFill/>
          </a:ln>
        </p:spPr>
      </p:pic>
      <p:pic>
        <p:nvPicPr>
          <p:cNvPr id="148" name="Google Shape;148;p20"/>
          <p:cNvPicPr preferRelativeResize="0"/>
          <p:nvPr/>
        </p:nvPicPr>
        <p:blipFill rotWithShape="1">
          <a:blip r:embed="rId4">
            <a:alphaModFix/>
          </a:blip>
          <a:srcRect b="0" l="0" r="68147" t="0"/>
          <a:stretch/>
        </p:blipFill>
        <p:spPr>
          <a:xfrm>
            <a:off x="8645000" y="4636500"/>
            <a:ext cx="364926" cy="365750"/>
          </a:xfrm>
          <a:prstGeom prst="rect">
            <a:avLst/>
          </a:prstGeom>
          <a:noFill/>
          <a:ln>
            <a:noFill/>
          </a:ln>
        </p:spPr>
      </p:pic>
      <p:sp>
        <p:nvSpPr>
          <p:cNvPr id="149" name="Google Shape;149;p20"/>
          <p:cNvSpPr txBox="1"/>
          <p:nvPr/>
        </p:nvSpPr>
        <p:spPr>
          <a:xfrm>
            <a:off x="807200" y="317075"/>
            <a:ext cx="69414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solidFill>
                  <a:srgbClr val="FED670"/>
                </a:solidFill>
                <a:latin typeface="Red Hat Display"/>
                <a:ea typeface="Red Hat Display"/>
                <a:cs typeface="Red Hat Display"/>
                <a:sym typeface="Red Hat Display"/>
              </a:rPr>
              <a:t>We are selling 1 mil $GIV via an OTC!</a:t>
            </a:r>
            <a:endParaRPr b="1" sz="3100">
              <a:solidFill>
                <a:srgbClr val="FED670"/>
              </a:solidFill>
              <a:latin typeface="Red Hat Display"/>
              <a:ea typeface="Red Hat Display"/>
              <a:cs typeface="Red Hat Display"/>
              <a:sym typeface="Red Hat Display"/>
            </a:endParaRPr>
          </a:p>
        </p:txBody>
      </p:sp>
      <p:pic>
        <p:nvPicPr>
          <p:cNvPr id="150" name="Google Shape;150;p20"/>
          <p:cNvPicPr preferRelativeResize="0"/>
          <p:nvPr/>
        </p:nvPicPr>
        <p:blipFill>
          <a:blip r:embed="rId5">
            <a:alphaModFix/>
          </a:blip>
          <a:stretch>
            <a:fillRect/>
          </a:stretch>
        </p:blipFill>
        <p:spPr>
          <a:xfrm>
            <a:off x="4683788" y="1330275"/>
            <a:ext cx="3399752" cy="1904725"/>
          </a:xfrm>
          <a:prstGeom prst="rect">
            <a:avLst/>
          </a:prstGeom>
          <a:noFill/>
          <a:ln>
            <a:noFill/>
          </a:ln>
        </p:spPr>
      </p:pic>
      <p:sp>
        <p:nvSpPr>
          <p:cNvPr id="151" name="Google Shape;151;p20"/>
          <p:cNvSpPr txBox="1"/>
          <p:nvPr/>
        </p:nvSpPr>
        <p:spPr>
          <a:xfrm>
            <a:off x="5003663" y="1330275"/>
            <a:ext cx="1292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ED670"/>
                </a:solidFill>
                <a:latin typeface="Red Hat Display ExtraBold"/>
                <a:ea typeface="Red Hat Display ExtraBold"/>
                <a:cs typeface="Red Hat Display ExtraBold"/>
                <a:sym typeface="Red Hat Display ExtraBold"/>
              </a:rPr>
              <a:t>Staking Pools</a:t>
            </a:r>
            <a:endParaRPr sz="1200">
              <a:solidFill>
                <a:srgbClr val="FED670"/>
              </a:solidFill>
              <a:latin typeface="Red Hat Display ExtraBold"/>
              <a:ea typeface="Red Hat Display ExtraBold"/>
              <a:cs typeface="Red Hat Display ExtraBold"/>
              <a:sym typeface="Red Hat Display ExtraBold"/>
            </a:endParaRPr>
          </a:p>
        </p:txBody>
      </p:sp>
      <p:sp>
        <p:nvSpPr>
          <p:cNvPr id="152" name="Google Shape;152;p20"/>
          <p:cNvSpPr txBox="1"/>
          <p:nvPr/>
        </p:nvSpPr>
        <p:spPr>
          <a:xfrm>
            <a:off x="6791438" y="1330275"/>
            <a:ext cx="1292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ED670"/>
                </a:solidFill>
                <a:latin typeface="Red Hat Display ExtraBold"/>
                <a:ea typeface="Red Hat Display ExtraBold"/>
                <a:cs typeface="Red Hat Display ExtraBold"/>
                <a:sym typeface="Red Hat Display ExtraBold"/>
              </a:rPr>
              <a:t>Chain</a:t>
            </a:r>
            <a:endParaRPr sz="1200">
              <a:solidFill>
                <a:srgbClr val="FED670"/>
              </a:solidFill>
              <a:latin typeface="Red Hat Display ExtraBold"/>
              <a:ea typeface="Red Hat Display ExtraBold"/>
              <a:cs typeface="Red Hat Display ExtraBold"/>
              <a:sym typeface="Red Hat Display ExtraBold"/>
            </a:endParaRPr>
          </a:p>
        </p:txBody>
      </p:sp>
      <p:sp>
        <p:nvSpPr>
          <p:cNvPr id="153" name="Google Shape;153;p20"/>
          <p:cNvSpPr txBox="1"/>
          <p:nvPr/>
        </p:nvSpPr>
        <p:spPr>
          <a:xfrm>
            <a:off x="4683788" y="1629725"/>
            <a:ext cx="2128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Red Hat Display"/>
                <a:ea typeface="Red Hat Display"/>
                <a:cs typeface="Red Hat Display"/>
                <a:sym typeface="Red Hat Display"/>
              </a:rPr>
              <a:t>80GIV/20ETH Balancer</a:t>
            </a:r>
            <a:endParaRPr sz="1000">
              <a:solidFill>
                <a:schemeClr val="lt1"/>
              </a:solidFill>
              <a:latin typeface="Red Hat Display"/>
              <a:ea typeface="Red Hat Display"/>
              <a:cs typeface="Red Hat Display"/>
              <a:sym typeface="Red Hat Display"/>
            </a:endParaRPr>
          </a:p>
        </p:txBody>
      </p:sp>
      <p:sp>
        <p:nvSpPr>
          <p:cNvPr id="154" name="Google Shape;154;p20"/>
          <p:cNvSpPr txBox="1"/>
          <p:nvPr/>
        </p:nvSpPr>
        <p:spPr>
          <a:xfrm>
            <a:off x="4683788" y="1968425"/>
            <a:ext cx="2128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Red Hat Display"/>
                <a:ea typeface="Red Hat Display"/>
                <a:cs typeface="Red Hat Display"/>
                <a:sym typeface="Red Hat Display"/>
              </a:rPr>
              <a:t>GIV Staking</a:t>
            </a:r>
            <a:endParaRPr sz="1000">
              <a:solidFill>
                <a:schemeClr val="lt1"/>
              </a:solidFill>
              <a:latin typeface="Red Hat Display"/>
              <a:ea typeface="Red Hat Display"/>
              <a:cs typeface="Red Hat Display"/>
              <a:sym typeface="Red Hat Display"/>
            </a:endParaRPr>
          </a:p>
        </p:txBody>
      </p:sp>
      <p:sp>
        <p:nvSpPr>
          <p:cNvPr id="155" name="Google Shape;155;p20"/>
          <p:cNvSpPr txBox="1"/>
          <p:nvPr/>
        </p:nvSpPr>
        <p:spPr>
          <a:xfrm>
            <a:off x="4683788" y="2234775"/>
            <a:ext cx="2128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Red Hat Display"/>
                <a:ea typeface="Red Hat Display"/>
                <a:cs typeface="Red Hat Display"/>
                <a:sym typeface="Red Hat Display"/>
              </a:rPr>
              <a:t>GIV/HNY Honeyswap</a:t>
            </a:r>
            <a:endParaRPr sz="1000">
              <a:solidFill>
                <a:schemeClr val="lt1"/>
              </a:solidFill>
              <a:latin typeface="Red Hat Display"/>
              <a:ea typeface="Red Hat Display"/>
              <a:cs typeface="Red Hat Display"/>
              <a:sym typeface="Red Hat Display"/>
            </a:endParaRPr>
          </a:p>
        </p:txBody>
      </p:sp>
      <p:sp>
        <p:nvSpPr>
          <p:cNvPr id="156" name="Google Shape;156;p20"/>
          <p:cNvSpPr txBox="1"/>
          <p:nvPr/>
        </p:nvSpPr>
        <p:spPr>
          <a:xfrm>
            <a:off x="4683788" y="2575975"/>
            <a:ext cx="2128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Red Hat Display"/>
                <a:ea typeface="Red Hat Display"/>
                <a:cs typeface="Red Hat Display"/>
                <a:sym typeface="Red Hat Display"/>
              </a:rPr>
              <a:t>GIV/WETH Sushiwap</a:t>
            </a:r>
            <a:endParaRPr sz="1000">
              <a:solidFill>
                <a:schemeClr val="lt1"/>
              </a:solidFill>
              <a:latin typeface="Red Hat Display"/>
              <a:ea typeface="Red Hat Display"/>
              <a:cs typeface="Red Hat Display"/>
              <a:sym typeface="Red Hat Display"/>
            </a:endParaRPr>
          </a:p>
        </p:txBody>
      </p:sp>
      <p:sp>
        <p:nvSpPr>
          <p:cNvPr id="157" name="Google Shape;157;p20"/>
          <p:cNvSpPr txBox="1"/>
          <p:nvPr/>
        </p:nvSpPr>
        <p:spPr>
          <a:xfrm>
            <a:off x="4683788" y="2896300"/>
            <a:ext cx="2128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Red Hat Display"/>
                <a:ea typeface="Red Hat Display"/>
                <a:cs typeface="Red Hat Display"/>
                <a:sym typeface="Red Hat Display"/>
              </a:rPr>
              <a:t>GIVgardens Staking</a:t>
            </a:r>
            <a:endParaRPr sz="1000">
              <a:solidFill>
                <a:schemeClr val="lt1"/>
              </a:solidFill>
              <a:latin typeface="Red Hat Display"/>
              <a:ea typeface="Red Hat Display"/>
              <a:cs typeface="Red Hat Display"/>
              <a:sym typeface="Red Hat Display"/>
            </a:endParaRPr>
          </a:p>
        </p:txBody>
      </p:sp>
      <p:sp>
        <p:nvSpPr>
          <p:cNvPr id="158" name="Google Shape;158;p20"/>
          <p:cNvSpPr txBox="1"/>
          <p:nvPr/>
        </p:nvSpPr>
        <p:spPr>
          <a:xfrm>
            <a:off x="6859313" y="1629725"/>
            <a:ext cx="1224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Red Hat Display"/>
                <a:ea typeface="Red Hat Display"/>
                <a:cs typeface="Red Hat Display"/>
                <a:sym typeface="Red Hat Display"/>
              </a:rPr>
              <a:t>Mainnet</a:t>
            </a:r>
            <a:endParaRPr sz="1000">
              <a:solidFill>
                <a:schemeClr val="lt1"/>
              </a:solidFill>
              <a:latin typeface="Red Hat Display"/>
              <a:ea typeface="Red Hat Display"/>
              <a:cs typeface="Red Hat Display"/>
              <a:sym typeface="Red Hat Display"/>
            </a:endParaRPr>
          </a:p>
        </p:txBody>
      </p:sp>
      <p:sp>
        <p:nvSpPr>
          <p:cNvPr id="159" name="Google Shape;159;p20"/>
          <p:cNvSpPr txBox="1"/>
          <p:nvPr/>
        </p:nvSpPr>
        <p:spPr>
          <a:xfrm>
            <a:off x="6859313" y="1968425"/>
            <a:ext cx="1224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Red Hat Display"/>
                <a:ea typeface="Red Hat Display"/>
                <a:cs typeface="Red Hat Display"/>
                <a:sym typeface="Red Hat Display"/>
              </a:rPr>
              <a:t>Mainnet</a:t>
            </a:r>
            <a:endParaRPr sz="1000">
              <a:solidFill>
                <a:schemeClr val="lt1"/>
              </a:solidFill>
              <a:latin typeface="Red Hat Display"/>
              <a:ea typeface="Red Hat Display"/>
              <a:cs typeface="Red Hat Display"/>
              <a:sym typeface="Red Hat Display"/>
            </a:endParaRPr>
          </a:p>
        </p:txBody>
      </p:sp>
      <p:sp>
        <p:nvSpPr>
          <p:cNvPr id="160" name="Google Shape;160;p20"/>
          <p:cNvSpPr txBox="1"/>
          <p:nvPr/>
        </p:nvSpPr>
        <p:spPr>
          <a:xfrm>
            <a:off x="6859313" y="2263013"/>
            <a:ext cx="1224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Red Hat Display"/>
                <a:ea typeface="Red Hat Display"/>
                <a:cs typeface="Red Hat Display"/>
                <a:sym typeface="Red Hat Display"/>
              </a:rPr>
              <a:t>Gnosis Chain</a:t>
            </a:r>
            <a:endParaRPr sz="1000">
              <a:solidFill>
                <a:schemeClr val="lt1"/>
              </a:solidFill>
              <a:latin typeface="Red Hat Display"/>
              <a:ea typeface="Red Hat Display"/>
              <a:cs typeface="Red Hat Display"/>
              <a:sym typeface="Red Hat Display"/>
            </a:endParaRPr>
          </a:p>
        </p:txBody>
      </p:sp>
      <p:sp>
        <p:nvSpPr>
          <p:cNvPr id="161" name="Google Shape;161;p20"/>
          <p:cNvSpPr txBox="1"/>
          <p:nvPr/>
        </p:nvSpPr>
        <p:spPr>
          <a:xfrm>
            <a:off x="6859313" y="2575975"/>
            <a:ext cx="1224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Red Hat Display"/>
                <a:ea typeface="Red Hat Display"/>
                <a:cs typeface="Red Hat Display"/>
                <a:sym typeface="Red Hat Display"/>
              </a:rPr>
              <a:t>Gnosis Chain</a:t>
            </a:r>
            <a:endParaRPr sz="1000">
              <a:solidFill>
                <a:schemeClr val="lt1"/>
              </a:solidFill>
              <a:latin typeface="Red Hat Display"/>
              <a:ea typeface="Red Hat Display"/>
              <a:cs typeface="Red Hat Display"/>
              <a:sym typeface="Red Hat Display"/>
            </a:endParaRPr>
          </a:p>
        </p:txBody>
      </p:sp>
      <p:sp>
        <p:nvSpPr>
          <p:cNvPr id="162" name="Google Shape;162;p20"/>
          <p:cNvSpPr txBox="1"/>
          <p:nvPr/>
        </p:nvSpPr>
        <p:spPr>
          <a:xfrm>
            <a:off x="6859313" y="2896300"/>
            <a:ext cx="1224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Red Hat Display"/>
                <a:ea typeface="Red Hat Display"/>
                <a:cs typeface="Red Hat Display"/>
                <a:sym typeface="Red Hat Display"/>
              </a:rPr>
              <a:t>Gnosis Chain</a:t>
            </a:r>
            <a:endParaRPr sz="1000">
              <a:solidFill>
                <a:schemeClr val="lt1"/>
              </a:solidFill>
              <a:latin typeface="Red Hat Display"/>
              <a:ea typeface="Red Hat Display"/>
              <a:cs typeface="Red Hat Display"/>
              <a:sym typeface="Red Hat Display"/>
            </a:endParaRPr>
          </a:p>
        </p:txBody>
      </p:sp>
      <p:sp>
        <p:nvSpPr>
          <p:cNvPr id="163" name="Google Shape;163;p20"/>
          <p:cNvSpPr txBox="1"/>
          <p:nvPr/>
        </p:nvSpPr>
        <p:spPr>
          <a:xfrm>
            <a:off x="669350" y="1553038"/>
            <a:ext cx="3567000" cy="145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rgbClr val="FED670"/>
                </a:solidFill>
                <a:latin typeface="Red Hat Display"/>
                <a:ea typeface="Red Hat Display"/>
                <a:cs typeface="Red Hat Display"/>
                <a:sym typeface="Red Hat Display"/>
              </a:rPr>
              <a:t>Buy $GIV</a:t>
            </a:r>
            <a:r>
              <a:rPr lang="en" sz="1300">
                <a:solidFill>
                  <a:schemeClr val="lt1"/>
                </a:solidFill>
                <a:latin typeface="Red Hat Display"/>
                <a:ea typeface="Red Hat Display"/>
                <a:cs typeface="Red Hat Display"/>
                <a:sym typeface="Red Hat Display"/>
              </a:rPr>
              <a:t> at a discounted rate and stake it with a higher reward in GIVfarm.</a:t>
            </a:r>
            <a:endParaRPr sz="1300">
              <a:solidFill>
                <a:schemeClr val="lt1"/>
              </a:solidFill>
              <a:latin typeface="Red Hat Display"/>
              <a:ea typeface="Red Hat Display"/>
              <a:cs typeface="Red Hat Display"/>
              <a:sym typeface="Red Hat Display"/>
            </a:endParaRPr>
          </a:p>
          <a:p>
            <a:pPr indent="0" lvl="0" marL="0" rtl="0" algn="l">
              <a:lnSpc>
                <a:spcPct val="115000"/>
              </a:lnSpc>
              <a:spcBef>
                <a:spcPts val="1200"/>
              </a:spcBef>
              <a:spcAft>
                <a:spcPts val="1200"/>
              </a:spcAft>
              <a:buNone/>
            </a:pPr>
            <a:r>
              <a:rPr b="1" lang="en" sz="1300">
                <a:solidFill>
                  <a:srgbClr val="FED670"/>
                </a:solidFill>
                <a:latin typeface="Red Hat Display"/>
                <a:ea typeface="Red Hat Display"/>
                <a:cs typeface="Red Hat Display"/>
                <a:sym typeface="Red Hat Display"/>
              </a:rPr>
              <a:t>3% discount on $GIV</a:t>
            </a:r>
            <a:r>
              <a:rPr lang="en" sz="1300">
                <a:solidFill>
                  <a:schemeClr val="lt1"/>
                </a:solidFill>
                <a:latin typeface="Red Hat Display"/>
                <a:ea typeface="Red Hat Display"/>
                <a:cs typeface="Red Hat Display"/>
                <a:sym typeface="Red Hat Display"/>
              </a:rPr>
              <a:t> tokens with voting rights &gt; staking in GIVfarm possible - earn rewards</a:t>
            </a:r>
            <a:endParaRPr sz="1300">
              <a:solidFill>
                <a:schemeClr val="lt1"/>
              </a:solidFill>
              <a:latin typeface="Red Hat Display"/>
              <a:ea typeface="Red Hat Display"/>
              <a:cs typeface="Red Hat Display"/>
              <a:sym typeface="Red Hat Display"/>
            </a:endParaRPr>
          </a:p>
        </p:txBody>
      </p:sp>
      <p:pic>
        <p:nvPicPr>
          <p:cNvPr id="164" name="Google Shape;164;p20"/>
          <p:cNvPicPr preferRelativeResize="0"/>
          <p:nvPr/>
        </p:nvPicPr>
        <p:blipFill>
          <a:blip r:embed="rId6">
            <a:alphaModFix/>
          </a:blip>
          <a:stretch>
            <a:fillRect/>
          </a:stretch>
        </p:blipFill>
        <p:spPr>
          <a:xfrm>
            <a:off x="4683788" y="3375075"/>
            <a:ext cx="3443548" cy="1407351"/>
          </a:xfrm>
          <a:prstGeom prst="rect">
            <a:avLst/>
          </a:prstGeom>
          <a:noFill/>
          <a:ln>
            <a:noFill/>
          </a:ln>
        </p:spPr>
      </p:pic>
      <p:sp>
        <p:nvSpPr>
          <p:cNvPr id="165" name="Google Shape;165;p20"/>
          <p:cNvSpPr txBox="1"/>
          <p:nvPr/>
        </p:nvSpPr>
        <p:spPr>
          <a:xfrm>
            <a:off x="6825413" y="3375075"/>
            <a:ext cx="12921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ED670"/>
                </a:solidFill>
                <a:latin typeface="Red Hat Display ExtraBold"/>
                <a:ea typeface="Red Hat Display ExtraBold"/>
                <a:cs typeface="Red Hat Display ExtraBold"/>
                <a:sym typeface="Red Hat Display ExtraBold"/>
              </a:rPr>
              <a:t>After Launching ICHI Angel Vault</a:t>
            </a:r>
            <a:endParaRPr sz="1100">
              <a:solidFill>
                <a:srgbClr val="FED670"/>
              </a:solidFill>
              <a:latin typeface="Red Hat Display ExtraBold"/>
              <a:ea typeface="Red Hat Display ExtraBold"/>
              <a:cs typeface="Red Hat Display ExtraBold"/>
              <a:sym typeface="Red Hat Display ExtraBold"/>
            </a:endParaRPr>
          </a:p>
          <a:p>
            <a:pPr indent="0" lvl="0" marL="0" rtl="0" algn="ctr">
              <a:spcBef>
                <a:spcPts val="0"/>
              </a:spcBef>
              <a:spcAft>
                <a:spcPts val="0"/>
              </a:spcAft>
              <a:buNone/>
            </a:pPr>
            <a:r>
              <a:rPr lang="en" sz="900">
                <a:solidFill>
                  <a:srgbClr val="FED670"/>
                </a:solidFill>
                <a:latin typeface="Red Hat Display ExtraBold"/>
                <a:ea typeface="Red Hat Display ExtraBold"/>
                <a:cs typeface="Red Hat Display ExtraBold"/>
                <a:sym typeface="Red Hat Display ExtraBold"/>
              </a:rPr>
              <a:t>(at $0.40 $GIV)</a:t>
            </a:r>
            <a:endParaRPr sz="900">
              <a:solidFill>
                <a:srgbClr val="FED670"/>
              </a:solidFill>
              <a:latin typeface="Red Hat Display ExtraBold"/>
              <a:ea typeface="Red Hat Display ExtraBold"/>
              <a:cs typeface="Red Hat Display ExtraBold"/>
              <a:sym typeface="Red Hat Display ExtraBold"/>
            </a:endParaRPr>
          </a:p>
        </p:txBody>
      </p:sp>
      <p:sp>
        <p:nvSpPr>
          <p:cNvPr id="166" name="Google Shape;166;p20"/>
          <p:cNvSpPr txBox="1"/>
          <p:nvPr/>
        </p:nvSpPr>
        <p:spPr>
          <a:xfrm>
            <a:off x="6189963" y="3542375"/>
            <a:ext cx="6693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ED670"/>
                </a:solidFill>
                <a:latin typeface="Red Hat Display ExtraBold"/>
                <a:ea typeface="Red Hat Display ExtraBold"/>
                <a:cs typeface="Red Hat Display ExtraBold"/>
                <a:sym typeface="Red Hat Display ExtraBold"/>
              </a:rPr>
              <a:t>Now</a:t>
            </a:r>
            <a:endParaRPr sz="900">
              <a:solidFill>
                <a:srgbClr val="FED670"/>
              </a:solidFill>
              <a:latin typeface="Red Hat Display ExtraBold"/>
              <a:ea typeface="Red Hat Display ExtraBold"/>
              <a:cs typeface="Red Hat Display ExtraBold"/>
              <a:sym typeface="Red Hat Display ExtraBold"/>
            </a:endParaRPr>
          </a:p>
        </p:txBody>
      </p:sp>
      <p:sp>
        <p:nvSpPr>
          <p:cNvPr id="167" name="Google Shape;167;p20"/>
          <p:cNvSpPr txBox="1"/>
          <p:nvPr/>
        </p:nvSpPr>
        <p:spPr>
          <a:xfrm>
            <a:off x="4683788" y="4055100"/>
            <a:ext cx="1506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Red Hat Display"/>
                <a:ea typeface="Red Hat Display"/>
                <a:cs typeface="Red Hat Display"/>
                <a:sym typeface="Red Hat Display"/>
              </a:rPr>
              <a:t>Total GIV Staked</a:t>
            </a:r>
            <a:endParaRPr b="1" sz="1000">
              <a:solidFill>
                <a:schemeClr val="lt1"/>
              </a:solidFill>
              <a:latin typeface="Red Hat Display"/>
              <a:ea typeface="Red Hat Display"/>
              <a:cs typeface="Red Hat Display"/>
              <a:sym typeface="Red Hat Display"/>
            </a:endParaRPr>
          </a:p>
        </p:txBody>
      </p:sp>
      <p:sp>
        <p:nvSpPr>
          <p:cNvPr id="168" name="Google Shape;168;p20"/>
          <p:cNvSpPr txBox="1"/>
          <p:nvPr/>
        </p:nvSpPr>
        <p:spPr>
          <a:xfrm>
            <a:off x="4683788" y="4393800"/>
            <a:ext cx="1506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Red Hat Display"/>
                <a:ea typeface="Red Hat Display"/>
                <a:cs typeface="Red Hat Display"/>
                <a:sym typeface="Red Hat Display"/>
              </a:rPr>
              <a:t>APR</a:t>
            </a:r>
            <a:endParaRPr b="1" sz="1000">
              <a:solidFill>
                <a:schemeClr val="lt1"/>
              </a:solidFill>
              <a:latin typeface="Red Hat Display"/>
              <a:ea typeface="Red Hat Display"/>
              <a:cs typeface="Red Hat Display"/>
              <a:sym typeface="Red Hat Display"/>
            </a:endParaRPr>
          </a:p>
        </p:txBody>
      </p:sp>
      <p:sp>
        <p:nvSpPr>
          <p:cNvPr id="169" name="Google Shape;169;p20"/>
          <p:cNvSpPr txBox="1"/>
          <p:nvPr/>
        </p:nvSpPr>
        <p:spPr>
          <a:xfrm>
            <a:off x="6190088" y="4055100"/>
            <a:ext cx="669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Red Hat Display"/>
                <a:ea typeface="Red Hat Display"/>
                <a:cs typeface="Red Hat Display"/>
                <a:sym typeface="Red Hat Display"/>
              </a:rPr>
              <a:t>6.8mill</a:t>
            </a:r>
            <a:endParaRPr sz="1000">
              <a:solidFill>
                <a:schemeClr val="lt1"/>
              </a:solidFill>
              <a:latin typeface="Red Hat Display"/>
              <a:ea typeface="Red Hat Display"/>
              <a:cs typeface="Red Hat Display"/>
              <a:sym typeface="Red Hat Display"/>
            </a:endParaRPr>
          </a:p>
        </p:txBody>
      </p:sp>
      <p:sp>
        <p:nvSpPr>
          <p:cNvPr id="170" name="Google Shape;170;p20"/>
          <p:cNvSpPr txBox="1"/>
          <p:nvPr/>
        </p:nvSpPr>
        <p:spPr>
          <a:xfrm>
            <a:off x="6190088" y="4393800"/>
            <a:ext cx="669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Red Hat Display"/>
                <a:ea typeface="Red Hat Display"/>
                <a:cs typeface="Red Hat Display"/>
                <a:sym typeface="Red Hat Display"/>
              </a:rPr>
              <a:t>181%</a:t>
            </a:r>
            <a:endParaRPr sz="1000">
              <a:solidFill>
                <a:schemeClr val="lt1"/>
              </a:solidFill>
              <a:latin typeface="Red Hat Display"/>
              <a:ea typeface="Red Hat Display"/>
              <a:cs typeface="Red Hat Display"/>
              <a:sym typeface="Red Hat Display"/>
            </a:endParaRPr>
          </a:p>
        </p:txBody>
      </p:sp>
      <p:sp>
        <p:nvSpPr>
          <p:cNvPr id="171" name="Google Shape;171;p20"/>
          <p:cNvSpPr txBox="1"/>
          <p:nvPr/>
        </p:nvSpPr>
        <p:spPr>
          <a:xfrm>
            <a:off x="6894663" y="4055100"/>
            <a:ext cx="1224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Red Hat Display"/>
                <a:ea typeface="Red Hat Display"/>
                <a:cs typeface="Red Hat Display"/>
                <a:sym typeface="Red Hat Display"/>
              </a:rPr>
              <a:t>9.3</a:t>
            </a:r>
            <a:r>
              <a:rPr lang="en" sz="1000">
                <a:solidFill>
                  <a:schemeClr val="lt1"/>
                </a:solidFill>
                <a:latin typeface="Red Hat Display"/>
                <a:ea typeface="Red Hat Display"/>
                <a:cs typeface="Red Hat Display"/>
                <a:sym typeface="Red Hat Display"/>
              </a:rPr>
              <a:t>mill</a:t>
            </a:r>
            <a:endParaRPr sz="1000">
              <a:solidFill>
                <a:schemeClr val="lt1"/>
              </a:solidFill>
              <a:latin typeface="Red Hat Display"/>
              <a:ea typeface="Red Hat Display"/>
              <a:cs typeface="Red Hat Display"/>
              <a:sym typeface="Red Hat Display"/>
            </a:endParaRPr>
          </a:p>
        </p:txBody>
      </p:sp>
      <p:sp>
        <p:nvSpPr>
          <p:cNvPr id="172" name="Google Shape;172;p20"/>
          <p:cNvSpPr txBox="1"/>
          <p:nvPr/>
        </p:nvSpPr>
        <p:spPr>
          <a:xfrm>
            <a:off x="6894663" y="4393800"/>
            <a:ext cx="1224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Red Hat Display"/>
                <a:ea typeface="Red Hat Display"/>
                <a:cs typeface="Red Hat Display"/>
                <a:sym typeface="Red Hat Display"/>
              </a:rPr>
              <a:t>132</a:t>
            </a:r>
            <a:r>
              <a:rPr lang="en" sz="1000">
                <a:solidFill>
                  <a:schemeClr val="lt1"/>
                </a:solidFill>
                <a:latin typeface="Red Hat Display"/>
                <a:ea typeface="Red Hat Display"/>
                <a:cs typeface="Red Hat Display"/>
                <a:sym typeface="Red Hat Display"/>
              </a:rPr>
              <a:t>%</a:t>
            </a:r>
            <a:endParaRPr sz="1000">
              <a:solidFill>
                <a:schemeClr val="lt1"/>
              </a:solidFill>
              <a:latin typeface="Red Hat Display"/>
              <a:ea typeface="Red Hat Display"/>
              <a:cs typeface="Red Hat Display"/>
              <a:sym typeface="Red Hat Display"/>
            </a:endParaRPr>
          </a:p>
        </p:txBody>
      </p:sp>
      <p:sp>
        <p:nvSpPr>
          <p:cNvPr id="173" name="Google Shape;173;p20"/>
          <p:cNvSpPr txBox="1"/>
          <p:nvPr/>
        </p:nvSpPr>
        <p:spPr>
          <a:xfrm>
            <a:off x="669350" y="3180100"/>
            <a:ext cx="3795900" cy="168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chemeClr val="lt1"/>
                </a:solidFill>
                <a:latin typeface="Red Hat Display"/>
                <a:ea typeface="Red Hat Display"/>
                <a:cs typeface="Red Hat Display"/>
                <a:sym typeface="Red Hat Display"/>
              </a:rPr>
              <a:t>We will be selling the $GIV tokens prior to launching the Angel Vault (AV). </a:t>
            </a:r>
            <a:endParaRPr sz="1300">
              <a:solidFill>
                <a:schemeClr val="lt1"/>
              </a:solidFill>
              <a:latin typeface="Red Hat Display"/>
              <a:ea typeface="Red Hat Display"/>
              <a:cs typeface="Red Hat Display"/>
              <a:sym typeface="Red Hat Display"/>
            </a:endParaRPr>
          </a:p>
          <a:p>
            <a:pPr indent="0" lvl="0" marL="0" rtl="0" algn="l">
              <a:lnSpc>
                <a:spcPct val="115000"/>
              </a:lnSpc>
              <a:spcBef>
                <a:spcPts val="1200"/>
              </a:spcBef>
              <a:spcAft>
                <a:spcPts val="1200"/>
              </a:spcAft>
              <a:buNone/>
            </a:pPr>
            <a:r>
              <a:rPr lang="en" sz="1300">
                <a:solidFill>
                  <a:schemeClr val="lt1"/>
                </a:solidFill>
                <a:latin typeface="Red Hat Display"/>
                <a:ea typeface="Red Hat Display"/>
                <a:cs typeface="Red Hat Display"/>
                <a:sym typeface="Red Hat Display"/>
              </a:rPr>
              <a:t>After launching the AV and building a buy-wall with stable tokens, the GIV price will be stabilized and protected against major downward volatility while improving our APR rates.</a:t>
            </a:r>
            <a:endParaRPr sz="1500">
              <a:solidFill>
                <a:schemeClr val="lt1"/>
              </a:solidFill>
              <a:latin typeface="Red Hat Display"/>
              <a:ea typeface="Red Hat Display"/>
              <a:cs typeface="Red Hat Display"/>
              <a:sym typeface="Red Hat Display"/>
            </a:endParaRPr>
          </a:p>
        </p:txBody>
      </p:sp>
      <p:pic>
        <p:nvPicPr>
          <p:cNvPr id="174" name="Google Shape;174;p20"/>
          <p:cNvPicPr preferRelativeResize="0"/>
          <p:nvPr/>
        </p:nvPicPr>
        <p:blipFill>
          <a:blip r:embed="rId7">
            <a:alphaModFix/>
          </a:blip>
          <a:stretch>
            <a:fillRect/>
          </a:stretch>
        </p:blipFill>
        <p:spPr>
          <a:xfrm rot="10800000">
            <a:off x="7748523" y="-21"/>
            <a:ext cx="1391502" cy="1955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8" name="Shape 178"/>
        <p:cNvGrpSpPr/>
        <p:nvPr/>
      </p:nvGrpSpPr>
      <p:grpSpPr>
        <a:xfrm>
          <a:off x="0" y="0"/>
          <a:ext cx="0" cy="0"/>
          <a:chOff x="0" y="0"/>
          <a:chExt cx="0" cy="0"/>
        </a:xfrm>
      </p:grpSpPr>
      <p:pic>
        <p:nvPicPr>
          <p:cNvPr id="179" name="Google Shape;179;p21"/>
          <p:cNvPicPr preferRelativeResize="0"/>
          <p:nvPr/>
        </p:nvPicPr>
        <p:blipFill>
          <a:blip r:embed="rId3">
            <a:alphaModFix/>
          </a:blip>
          <a:stretch>
            <a:fillRect/>
          </a:stretch>
        </p:blipFill>
        <p:spPr>
          <a:xfrm>
            <a:off x="3965" y="0"/>
            <a:ext cx="9136072" cy="5143501"/>
          </a:xfrm>
          <a:prstGeom prst="rect">
            <a:avLst/>
          </a:prstGeom>
          <a:noFill/>
          <a:ln>
            <a:noFill/>
          </a:ln>
        </p:spPr>
      </p:pic>
      <p:pic>
        <p:nvPicPr>
          <p:cNvPr id="180" name="Google Shape;180;p21"/>
          <p:cNvPicPr preferRelativeResize="0"/>
          <p:nvPr/>
        </p:nvPicPr>
        <p:blipFill>
          <a:blip r:embed="rId4">
            <a:alphaModFix/>
          </a:blip>
          <a:stretch>
            <a:fillRect/>
          </a:stretch>
        </p:blipFill>
        <p:spPr>
          <a:xfrm>
            <a:off x="4302825" y="1664575"/>
            <a:ext cx="4837202" cy="3443676"/>
          </a:xfrm>
          <a:prstGeom prst="rect">
            <a:avLst/>
          </a:prstGeom>
          <a:noFill/>
          <a:ln>
            <a:noFill/>
          </a:ln>
        </p:spPr>
      </p:pic>
      <p:pic>
        <p:nvPicPr>
          <p:cNvPr id="181" name="Google Shape;181;p21"/>
          <p:cNvPicPr preferRelativeResize="0"/>
          <p:nvPr/>
        </p:nvPicPr>
        <p:blipFill rotWithShape="1">
          <a:blip r:embed="rId5">
            <a:alphaModFix/>
          </a:blip>
          <a:srcRect b="0" l="0" r="68147" t="0"/>
          <a:stretch/>
        </p:blipFill>
        <p:spPr>
          <a:xfrm>
            <a:off x="8645000" y="4636500"/>
            <a:ext cx="364926" cy="365750"/>
          </a:xfrm>
          <a:prstGeom prst="rect">
            <a:avLst/>
          </a:prstGeom>
          <a:noFill/>
          <a:ln>
            <a:noFill/>
          </a:ln>
        </p:spPr>
      </p:pic>
      <p:sp>
        <p:nvSpPr>
          <p:cNvPr id="182" name="Google Shape;182;p21"/>
          <p:cNvSpPr txBox="1"/>
          <p:nvPr/>
        </p:nvSpPr>
        <p:spPr>
          <a:xfrm>
            <a:off x="1222000" y="546050"/>
            <a:ext cx="6560700" cy="102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720">
                <a:solidFill>
                  <a:schemeClr val="lt1"/>
                </a:solidFill>
                <a:latin typeface="Red Hat Display"/>
                <a:ea typeface="Red Hat Display"/>
                <a:cs typeface="Red Hat Display"/>
                <a:sym typeface="Red Hat Display"/>
              </a:rPr>
              <a:t>Giveth Angel Vault would create a MASSIVE buy wall on Univ3</a:t>
            </a:r>
            <a:endParaRPr b="1" sz="2720">
              <a:solidFill>
                <a:schemeClr val="lt1"/>
              </a:solidFill>
              <a:latin typeface="Red Hat Display"/>
              <a:ea typeface="Red Hat Display"/>
              <a:cs typeface="Red Hat Display"/>
              <a:sym typeface="Red Hat Display"/>
            </a:endParaRPr>
          </a:p>
        </p:txBody>
      </p:sp>
      <p:sp>
        <p:nvSpPr>
          <p:cNvPr id="183" name="Google Shape;183;p21"/>
          <p:cNvSpPr txBox="1"/>
          <p:nvPr>
            <p:ph idx="1" type="body"/>
          </p:nvPr>
        </p:nvSpPr>
        <p:spPr>
          <a:xfrm>
            <a:off x="1439050" y="1568150"/>
            <a:ext cx="6126600" cy="12621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200">
                <a:solidFill>
                  <a:schemeClr val="lt1"/>
                </a:solidFill>
                <a:latin typeface="Red Hat Display"/>
                <a:ea typeface="Red Hat Display"/>
                <a:cs typeface="Red Hat Display"/>
                <a:sym typeface="Red Hat Display"/>
              </a:rPr>
              <a:t>Benefits for Giveth: Launching oneGIV stablecoin in the Angel Vault will </a:t>
            </a:r>
            <a:r>
              <a:rPr b="1" lang="en" sz="1200">
                <a:solidFill>
                  <a:srgbClr val="FED670"/>
                </a:solidFill>
                <a:latin typeface="Red Hat Display"/>
                <a:ea typeface="Red Hat Display"/>
                <a:cs typeface="Red Hat Display"/>
                <a:sym typeface="Red Hat Display"/>
              </a:rPr>
              <a:t>create a massive buy-wall which supports GIV token price.</a:t>
            </a:r>
            <a:r>
              <a:rPr lang="en" sz="1200">
                <a:solidFill>
                  <a:schemeClr val="lt1"/>
                </a:solidFill>
                <a:latin typeface="Red Hat Display"/>
                <a:ea typeface="Red Hat Display"/>
                <a:cs typeface="Red Hat Display"/>
                <a:sym typeface="Red Hat Display"/>
              </a:rPr>
              <a:t> This will also help with market-wide volatility and cap the impact of market down pressure, but capitalize on the up market. A great example of this practice is ICHI:</a:t>
            </a:r>
            <a:endParaRPr sz="1200">
              <a:solidFill>
                <a:schemeClr val="lt1"/>
              </a:solidFill>
              <a:latin typeface="Red Hat Display"/>
              <a:ea typeface="Red Hat Display"/>
              <a:cs typeface="Red Hat Display"/>
              <a:sym typeface="Red Hat Display"/>
            </a:endParaRPr>
          </a:p>
        </p:txBody>
      </p:sp>
      <p:pic>
        <p:nvPicPr>
          <p:cNvPr id="184" name="Google Shape;184;p21"/>
          <p:cNvPicPr preferRelativeResize="0"/>
          <p:nvPr/>
        </p:nvPicPr>
        <p:blipFill>
          <a:blip r:embed="rId6">
            <a:alphaModFix/>
          </a:blip>
          <a:stretch>
            <a:fillRect/>
          </a:stretch>
        </p:blipFill>
        <p:spPr>
          <a:xfrm>
            <a:off x="3166063" y="2742925"/>
            <a:ext cx="5016645" cy="2031901"/>
          </a:xfrm>
          <a:prstGeom prst="rect">
            <a:avLst/>
          </a:prstGeom>
          <a:noFill/>
          <a:ln>
            <a:noFill/>
          </a:ln>
        </p:spPr>
      </p:pic>
      <p:sp>
        <p:nvSpPr>
          <p:cNvPr id="185" name="Google Shape;185;p21"/>
          <p:cNvSpPr txBox="1"/>
          <p:nvPr/>
        </p:nvSpPr>
        <p:spPr>
          <a:xfrm>
            <a:off x="582475" y="2924713"/>
            <a:ext cx="2121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FED670"/>
                </a:solidFill>
                <a:latin typeface="Red Hat Display"/>
                <a:ea typeface="Red Hat Display"/>
                <a:cs typeface="Red Hat Display"/>
                <a:sym typeface="Red Hat Display"/>
              </a:rPr>
              <a:t>Angel Vaults</a:t>
            </a:r>
            <a:r>
              <a:rPr lang="en" sz="1200">
                <a:solidFill>
                  <a:schemeClr val="lt1"/>
                </a:solidFill>
                <a:latin typeface="Red Hat Display"/>
                <a:ea typeface="Red Hat Display"/>
                <a:cs typeface="Red Hat Display"/>
                <a:sym typeface="Red Hat Display"/>
              </a:rPr>
              <a:t> provide protection against price declines while providing high income.</a:t>
            </a:r>
            <a:endParaRPr sz="1200">
              <a:solidFill>
                <a:schemeClr val="lt1"/>
              </a:solidFill>
              <a:latin typeface="Red Hat Display"/>
              <a:ea typeface="Red Hat Display"/>
              <a:cs typeface="Red Hat Display"/>
              <a:sym typeface="Red Hat Display"/>
            </a:endParaRPr>
          </a:p>
        </p:txBody>
      </p:sp>
      <p:pic>
        <p:nvPicPr>
          <p:cNvPr id="186" name="Google Shape;186;p21"/>
          <p:cNvPicPr preferRelativeResize="0"/>
          <p:nvPr/>
        </p:nvPicPr>
        <p:blipFill>
          <a:blip r:embed="rId7">
            <a:alphaModFix/>
          </a:blip>
          <a:stretch>
            <a:fillRect/>
          </a:stretch>
        </p:blipFill>
        <p:spPr>
          <a:xfrm>
            <a:off x="7515198" y="1210425"/>
            <a:ext cx="1628799" cy="1532500"/>
          </a:xfrm>
          <a:prstGeom prst="rect">
            <a:avLst/>
          </a:prstGeom>
          <a:noFill/>
          <a:ln>
            <a:noFill/>
          </a:ln>
        </p:spPr>
      </p:pic>
      <p:pic>
        <p:nvPicPr>
          <p:cNvPr id="187" name="Google Shape;187;p21"/>
          <p:cNvPicPr preferRelativeResize="0"/>
          <p:nvPr/>
        </p:nvPicPr>
        <p:blipFill rotWithShape="1">
          <a:blip r:embed="rId8">
            <a:alphaModFix/>
          </a:blip>
          <a:srcRect b="13096" l="0" r="0" t="0"/>
          <a:stretch/>
        </p:blipFill>
        <p:spPr>
          <a:xfrm>
            <a:off x="1873475" y="4007350"/>
            <a:ext cx="634826" cy="1136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